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412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85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0420BDF-23BA-A67D-A15E-1B0545F810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  <a:endParaRPr lang="fr-FR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103695DA-11DC-4A81-DF13-31E8A749FC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fr-FR"/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E2790FE0-279E-578A-73AB-8C1A2CC12F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64074-DA01-4973-996C-716F2435673E}" type="datetimeFigureOut">
              <a:rPr lang="fr-FR" smtClean="0"/>
              <a:t>02/03/2023</a:t>
            </a:fld>
            <a:endParaRPr lang="fr-FR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225158F6-431E-2E55-0DB5-25EB0C540D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857E30AC-D3B4-40A0-DAE4-EBC3C4F23A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F5159-38B5-467B-880E-C0844B9A024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34580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2ED3B2F-9EC5-23B1-CBBD-8BC3AB41E9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fr-FR"/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9F6479F7-CEC6-243A-C315-51B2972F46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fr-FR"/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ABCFD65D-7FD9-7AF3-2768-858B3016B0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64074-DA01-4973-996C-716F2435673E}" type="datetimeFigureOut">
              <a:rPr lang="fr-FR" smtClean="0"/>
              <a:t>02/03/2023</a:t>
            </a:fld>
            <a:endParaRPr lang="fr-FR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D784014B-EF96-9B21-7A5F-2D72E864C4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C831D20E-15B4-8C40-37DA-286F7F5651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F5159-38B5-467B-880E-C0844B9A024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341216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E2EB2F9A-786F-CCF2-E03A-BC7DB8A9044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fr-FR"/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138C61CF-BBAB-0D71-329C-B270DAD238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fr-FR"/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8BF73225-E0E4-72F1-6489-93C7F38E1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64074-DA01-4973-996C-716F2435673E}" type="datetimeFigureOut">
              <a:rPr lang="fr-FR" smtClean="0"/>
              <a:t>02/03/2023</a:t>
            </a:fld>
            <a:endParaRPr lang="fr-FR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36FCC2C6-11F2-DA42-FEF9-01FF3A149E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02BF3760-621D-7C10-3ABB-AC72E79026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F5159-38B5-467B-880E-C0844B9A024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9875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94BE8C3-5517-94AF-8815-33D8BEC1F2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fr-FR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1140191-AF8E-1173-BD3B-AB763C2E56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fr-FR"/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D3E5C747-48B6-2613-8407-5457703086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64074-DA01-4973-996C-716F2435673E}" type="datetimeFigureOut">
              <a:rPr lang="fr-FR" smtClean="0"/>
              <a:t>02/03/2023</a:t>
            </a:fld>
            <a:endParaRPr lang="fr-FR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EAB525E1-ACA2-35F0-DC8F-CA5791B830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5F1CABC9-E05F-1FA3-FDCD-0A83A71E6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F5159-38B5-467B-880E-C0844B9A024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67980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4932C84-457D-38AA-5839-641DDCEE52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  <a:endParaRPr lang="fr-FR"/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8DB78C8F-80CD-EE4D-29E0-107402BCB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5F955418-DA8D-D1B4-984C-13701318A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64074-DA01-4973-996C-716F2435673E}" type="datetimeFigureOut">
              <a:rPr lang="fr-FR" smtClean="0"/>
              <a:t>02/03/2023</a:t>
            </a:fld>
            <a:endParaRPr lang="fr-FR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C83E1B13-19C9-975D-B19A-E2A8B3F1B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F1B3B9D8-9523-7870-E5BC-D84B53F946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F5159-38B5-467B-880E-C0844B9A024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76913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974EF93-7D1C-D432-BB9B-3C937E7B6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fr-FR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FA0128A-96D3-F1A4-12B1-C5619250C4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fr-FR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FF942395-E111-DDCE-E167-BF1836827F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fr-FR"/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6BA01730-9DA1-B7E2-0609-AAF151A7B3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64074-DA01-4973-996C-716F2435673E}" type="datetimeFigureOut">
              <a:rPr lang="fr-FR" smtClean="0"/>
              <a:t>02/03/2023</a:t>
            </a:fld>
            <a:endParaRPr lang="fr-FR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70C17EDB-6D31-6B0A-4D86-BF84886AD2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C0E767EC-472E-C042-4BA3-9827A2133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F5159-38B5-467B-880E-C0844B9A024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93891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1B90737-6BF2-021A-3DEF-C2FC33C679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fr-FR"/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92B85C07-33F8-834C-A9B5-7E3EC59BBC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2F83A55A-8A4B-7FDF-3B75-A805F4E32B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fr-FR"/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3C1BECC8-9A50-23B1-46B4-28B664880CF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4E3CD4B3-006A-4EAF-F35A-7FB4555305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fr-FR"/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4901A9A8-ADAB-8815-B7BE-7DFF2BDC40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64074-DA01-4973-996C-716F2435673E}" type="datetimeFigureOut">
              <a:rPr lang="fr-FR" smtClean="0"/>
              <a:t>02/03/2023</a:t>
            </a:fld>
            <a:endParaRPr lang="fr-FR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32F1B84E-03D7-F7BA-C708-AE8BFA6DF1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31ECDD7C-8479-C1BE-AB91-5E33C8AFD6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F5159-38B5-467B-880E-C0844B9A024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74732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ACE97E5-7AB0-1004-5E5E-EFEAEE10EC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fr-FR"/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C56F94F1-9E67-7D73-B891-E3FE8704E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64074-DA01-4973-996C-716F2435673E}" type="datetimeFigureOut">
              <a:rPr lang="fr-FR" smtClean="0"/>
              <a:t>02/03/2023</a:t>
            </a:fld>
            <a:endParaRPr lang="fr-FR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6D269C89-C26B-7717-6EBD-BC3C527653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07346391-008C-8CDE-EC7B-ABD650A64D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F5159-38B5-467B-880E-C0844B9A024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11929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C448577B-3919-811E-3CDF-AFD6888618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64074-DA01-4973-996C-716F2435673E}" type="datetimeFigureOut">
              <a:rPr lang="fr-FR" smtClean="0"/>
              <a:t>02/03/2023</a:t>
            </a:fld>
            <a:endParaRPr lang="fr-FR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0E2590B9-902D-93A3-A70D-BA642A82C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0D2508E3-EC71-6385-CB8A-FE188CCDD8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F5159-38B5-467B-880E-C0844B9A024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6181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98E4CDB-0885-A153-3D5C-C59AB9075C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fr-FR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7D477B4-3030-1A74-D296-3A5F60B7E7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fr-FR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FC80D756-0B31-605E-E671-8191D5AB49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56E58B45-173F-F609-A8B5-863D731A43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64074-DA01-4973-996C-716F2435673E}" type="datetimeFigureOut">
              <a:rPr lang="fr-FR" smtClean="0"/>
              <a:t>02/03/2023</a:t>
            </a:fld>
            <a:endParaRPr lang="fr-FR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8CDE11E7-1796-F505-426E-46E14ADB3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B017081B-4E6F-AF9E-C90F-DECE12812D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F5159-38B5-467B-880E-C0844B9A024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0601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6BA6D49-8881-D436-5F80-34B823D54E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fr-FR"/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C82F78C1-DEA3-9FEE-256A-D141333E1CC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66F16A9D-47EC-BBEB-DD63-5523729228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21FECD7F-2695-ED0D-A0E4-578A971464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64074-DA01-4973-996C-716F2435673E}" type="datetimeFigureOut">
              <a:rPr lang="fr-FR" smtClean="0"/>
              <a:t>02/03/2023</a:t>
            </a:fld>
            <a:endParaRPr lang="fr-FR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C5AFEB3D-131B-E33E-9811-99B04D17E1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B6F47A02-9832-7C85-3238-E7257E8696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F5159-38B5-467B-880E-C0844B9A024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606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F928CD40-28C3-1C87-AE0D-83C65D4CB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fr-FR"/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EC0DB332-B09E-FCDA-AEA0-7AE2A6D9CE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fr-FR"/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1D1197C7-A1B6-3477-4D7A-2264C6D337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264074-DA01-4973-996C-716F2435673E}" type="datetimeFigureOut">
              <a:rPr lang="fr-FR" smtClean="0"/>
              <a:t>02/03/2023</a:t>
            </a:fld>
            <a:endParaRPr lang="fr-FR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EC451495-2E58-68F7-C42F-168F259E616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2BEE0EAB-1623-5975-8D63-2C770FA060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7F5159-38B5-467B-880E-C0844B9A024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1195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720EDA4-766D-3142-845B-424B7B4A80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840" y="134722"/>
            <a:ext cx="11954312" cy="2026976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fr-FR" b="1" u="sng" dirty="0"/>
              <a:t>La souveraineté énergétique ce n’est pas l’indépendance, </a:t>
            </a:r>
          </a:p>
          <a:p>
            <a:pPr marL="0" indent="0" algn="ctr">
              <a:buNone/>
            </a:pPr>
            <a:r>
              <a:rPr lang="fr-FR" b="1" u="sng" dirty="0"/>
              <a:t>c’est la maîtrise de la « chaîne de valeur de l’énergie ».</a:t>
            </a:r>
          </a:p>
          <a:p>
            <a:pPr marL="0" indent="0" algn="ctr">
              <a:buNone/>
            </a:pPr>
            <a:endParaRPr lang="fr-FR" sz="2400" b="1" dirty="0"/>
          </a:p>
          <a:p>
            <a:pPr marL="0" indent="0" algn="ctr">
              <a:buNone/>
            </a:pPr>
            <a:r>
              <a:rPr lang="fr-FR" sz="2400" b="1" dirty="0"/>
              <a:t>La « chaine de valeur de l’énergie », c’est une suite de questions :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45B90302-C122-E947-ACA9-0EA890E95B1A}"/>
              </a:ext>
            </a:extLst>
          </p:cNvPr>
          <p:cNvSpPr txBox="1"/>
          <p:nvPr/>
        </p:nvSpPr>
        <p:spPr>
          <a:xfrm>
            <a:off x="0" y="2240177"/>
            <a:ext cx="12191993" cy="46166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fr-FR" sz="2400" dirty="0"/>
              <a:t>1. Quelles sont les ressources d’énergie latentes dans la nature ? 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9500F701-0930-814A-87F5-05939B8CB41A}"/>
              </a:ext>
            </a:extLst>
          </p:cNvPr>
          <p:cNvSpPr txBox="1"/>
          <p:nvPr/>
        </p:nvSpPr>
        <p:spPr>
          <a:xfrm>
            <a:off x="-2801" y="3383895"/>
            <a:ext cx="12191993" cy="46166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fr-FR" sz="2400" dirty="0"/>
              <a:t>2. Comment peut-on capter ces énergies latentes ? 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BB165DF2-0757-D143-BE09-86A6B456E358}"/>
              </a:ext>
            </a:extLst>
          </p:cNvPr>
          <p:cNvSpPr txBox="1"/>
          <p:nvPr/>
        </p:nvSpPr>
        <p:spPr>
          <a:xfrm>
            <a:off x="7" y="4563551"/>
            <a:ext cx="12191993" cy="46166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fr-FR" sz="2400" dirty="0"/>
              <a:t>3. Comment peut-on acheminer ces énergies vers l’utilisateur ? 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F37725A8-8653-7045-B3F3-F437A3604AB8}"/>
              </a:ext>
            </a:extLst>
          </p:cNvPr>
          <p:cNvSpPr txBox="1"/>
          <p:nvPr/>
        </p:nvSpPr>
        <p:spPr>
          <a:xfrm>
            <a:off x="6" y="5682983"/>
            <a:ext cx="12191994" cy="46166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fr-FR" sz="2400" dirty="0"/>
              <a:t>4. Qui les utilise et pour quoi ?</a:t>
            </a:r>
          </a:p>
        </p:txBody>
      </p:sp>
      <p:sp>
        <p:nvSpPr>
          <p:cNvPr id="8" name="Flèche vers le bas 7">
            <a:extLst>
              <a:ext uri="{FF2B5EF4-FFF2-40B4-BE49-F238E27FC236}">
                <a16:creationId xmlns:a16="http://schemas.microsoft.com/office/drawing/2014/main" id="{5041A8FF-09F6-5943-8DC0-B9B37FC8A42E}"/>
              </a:ext>
            </a:extLst>
          </p:cNvPr>
          <p:cNvSpPr/>
          <p:nvPr/>
        </p:nvSpPr>
        <p:spPr>
          <a:xfrm>
            <a:off x="5995225" y="2806094"/>
            <a:ext cx="195943" cy="457531"/>
          </a:xfrm>
          <a:prstGeom prst="downArrow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Flèche vers le bas 8">
            <a:extLst>
              <a:ext uri="{FF2B5EF4-FFF2-40B4-BE49-F238E27FC236}">
                <a16:creationId xmlns:a16="http://schemas.microsoft.com/office/drawing/2014/main" id="{47014C75-69F0-FC48-8E87-4EB0C0280D6C}"/>
              </a:ext>
            </a:extLst>
          </p:cNvPr>
          <p:cNvSpPr/>
          <p:nvPr/>
        </p:nvSpPr>
        <p:spPr>
          <a:xfrm>
            <a:off x="5995225" y="3995973"/>
            <a:ext cx="195943" cy="457531"/>
          </a:xfrm>
          <a:prstGeom prst="downArrow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Flèche vers le bas 9">
            <a:extLst>
              <a:ext uri="{FF2B5EF4-FFF2-40B4-BE49-F238E27FC236}">
                <a16:creationId xmlns:a16="http://schemas.microsoft.com/office/drawing/2014/main" id="{FFDFDC6D-95F3-8748-91F3-68DB9B7FE89A}"/>
              </a:ext>
            </a:extLst>
          </p:cNvPr>
          <p:cNvSpPr/>
          <p:nvPr/>
        </p:nvSpPr>
        <p:spPr>
          <a:xfrm>
            <a:off x="5995223" y="5125334"/>
            <a:ext cx="195943" cy="457531"/>
          </a:xfrm>
          <a:prstGeom prst="downArrow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11392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Owal 1">
            <a:extLst>
              <a:ext uri="{FF2B5EF4-FFF2-40B4-BE49-F238E27FC236}">
                <a16:creationId xmlns:a16="http://schemas.microsoft.com/office/drawing/2014/main" id="{8948D1B4-5353-9C48-9CE1-18E45860646F}"/>
              </a:ext>
            </a:extLst>
          </p:cNvPr>
          <p:cNvSpPr/>
          <p:nvPr/>
        </p:nvSpPr>
        <p:spPr>
          <a:xfrm>
            <a:off x="10095121" y="3908748"/>
            <a:ext cx="2094425" cy="2049269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Owal 1">
            <a:extLst>
              <a:ext uri="{FF2B5EF4-FFF2-40B4-BE49-F238E27FC236}">
                <a16:creationId xmlns:a16="http://schemas.microsoft.com/office/drawing/2014/main" id="{EEBC4DC2-06DC-5B49-BE05-C71AE316061E}"/>
              </a:ext>
            </a:extLst>
          </p:cNvPr>
          <p:cNvSpPr/>
          <p:nvPr/>
        </p:nvSpPr>
        <p:spPr>
          <a:xfrm>
            <a:off x="6848918" y="1812115"/>
            <a:ext cx="3600952" cy="3538414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0" name="Owal 1">
            <a:extLst>
              <a:ext uri="{FF2B5EF4-FFF2-40B4-BE49-F238E27FC236}">
                <a16:creationId xmlns:a16="http://schemas.microsoft.com/office/drawing/2014/main" id="{8B029C13-AE5E-FC41-80FF-690DFC2CDD34}"/>
              </a:ext>
            </a:extLst>
          </p:cNvPr>
          <p:cNvSpPr/>
          <p:nvPr/>
        </p:nvSpPr>
        <p:spPr>
          <a:xfrm>
            <a:off x="3893122" y="2517155"/>
            <a:ext cx="2920931" cy="2621023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pole tekstowe 13">
            <a:extLst>
              <a:ext uri="{FF2B5EF4-FFF2-40B4-BE49-F238E27FC236}">
                <a16:creationId xmlns:a16="http://schemas.microsoft.com/office/drawing/2014/main" id="{8E43E090-31EA-1940-BD5A-43E3756843EF}"/>
              </a:ext>
            </a:extLst>
          </p:cNvPr>
          <p:cNvSpPr txBox="1"/>
          <p:nvPr/>
        </p:nvSpPr>
        <p:spPr>
          <a:xfrm>
            <a:off x="39937" y="1031368"/>
            <a:ext cx="1816999" cy="52322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latin typeface="Trebuchet MS" panose="020B0603020202020204" pitchFamily="34" charset="0"/>
              </a:rPr>
              <a:t>Limitée </a:t>
            </a:r>
          </a:p>
          <a:p>
            <a:pPr algn="ctr"/>
            <a:r>
              <a:rPr lang="fr-FR" sz="1400" dirty="0">
                <a:latin typeface="Trebuchet MS" panose="020B0603020202020204" pitchFamily="34" charset="0"/>
              </a:rPr>
              <a:t>(non-renouvelable)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A69FB8C6-642A-C84B-A2C8-DF2CDC50D2C3}"/>
              </a:ext>
            </a:extLst>
          </p:cNvPr>
          <p:cNvSpPr txBox="1"/>
          <p:nvPr/>
        </p:nvSpPr>
        <p:spPr>
          <a:xfrm>
            <a:off x="9032208" y="4215664"/>
            <a:ext cx="696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Vent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FD5553AB-DC00-D84D-A5AD-31728F534E50}"/>
              </a:ext>
            </a:extLst>
          </p:cNvPr>
          <p:cNvSpPr txBox="1"/>
          <p:nvPr/>
        </p:nvSpPr>
        <p:spPr>
          <a:xfrm>
            <a:off x="4866827" y="3797276"/>
            <a:ext cx="11069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Nucléaire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7DAD4E8B-A650-4B48-A2A5-B7F2A157D38B}"/>
              </a:ext>
            </a:extLst>
          </p:cNvPr>
          <p:cNvSpPr txBox="1"/>
          <p:nvPr/>
        </p:nvSpPr>
        <p:spPr>
          <a:xfrm>
            <a:off x="8639022" y="2795958"/>
            <a:ext cx="7216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Soleil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9A4701C1-18A9-7B45-8866-631267497811}"/>
              </a:ext>
            </a:extLst>
          </p:cNvPr>
          <p:cNvSpPr txBox="1"/>
          <p:nvPr/>
        </p:nvSpPr>
        <p:spPr>
          <a:xfrm>
            <a:off x="7064770" y="3541867"/>
            <a:ext cx="133428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Fleuves, Barrages, Marées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A3DEBC31-319F-834A-8EF7-8F7E552A824A}"/>
              </a:ext>
            </a:extLst>
          </p:cNvPr>
          <p:cNvSpPr txBox="1"/>
          <p:nvPr/>
        </p:nvSpPr>
        <p:spPr>
          <a:xfrm>
            <a:off x="11031938" y="4810118"/>
            <a:ext cx="100897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/>
              <a:t>Animale</a:t>
            </a:r>
          </a:p>
        </p:txBody>
      </p:sp>
      <p:sp>
        <p:nvSpPr>
          <p:cNvPr id="18" name="pole tekstowe 13">
            <a:extLst>
              <a:ext uri="{FF2B5EF4-FFF2-40B4-BE49-F238E27FC236}">
                <a16:creationId xmlns:a16="http://schemas.microsoft.com/office/drawing/2014/main" id="{DEF3C30C-4522-8743-B7AF-0847B597365E}"/>
              </a:ext>
            </a:extLst>
          </p:cNvPr>
          <p:cNvSpPr txBox="1"/>
          <p:nvPr/>
        </p:nvSpPr>
        <p:spPr>
          <a:xfrm>
            <a:off x="10223912" y="1033657"/>
            <a:ext cx="1816999" cy="52322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latin typeface="Trebuchet MS" panose="020B0603020202020204" pitchFamily="34" charset="0"/>
              </a:rPr>
              <a:t>Illimitée </a:t>
            </a:r>
          </a:p>
          <a:p>
            <a:pPr algn="ctr"/>
            <a:r>
              <a:rPr lang="fr-FR" sz="1400" dirty="0">
                <a:latin typeface="Trebuchet MS" panose="020B0603020202020204" pitchFamily="34" charset="0"/>
              </a:rPr>
              <a:t>(renouvelable)</a:t>
            </a:r>
          </a:p>
        </p:txBody>
      </p:sp>
      <p:sp>
        <p:nvSpPr>
          <p:cNvPr id="23" name="Flèche vers la droite 22">
            <a:extLst>
              <a:ext uri="{FF2B5EF4-FFF2-40B4-BE49-F238E27FC236}">
                <a16:creationId xmlns:a16="http://schemas.microsoft.com/office/drawing/2014/main" id="{60D10BA0-F454-3F4A-9014-F6A761184AD1}"/>
              </a:ext>
            </a:extLst>
          </p:cNvPr>
          <p:cNvSpPr/>
          <p:nvPr/>
        </p:nvSpPr>
        <p:spPr>
          <a:xfrm>
            <a:off x="2013359" y="926952"/>
            <a:ext cx="8081762" cy="732052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800" dirty="0">
                <a:solidFill>
                  <a:sysClr val="windowText" lastClr="000000"/>
                </a:solidFill>
              </a:rPr>
              <a:t>Des ressources les plus limitées aux renouvelables 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393BCD63-19CE-3A42-83CB-E91E7EA27548}"/>
              </a:ext>
            </a:extLst>
          </p:cNvPr>
          <p:cNvSpPr txBox="1"/>
          <p:nvPr/>
        </p:nvSpPr>
        <p:spPr>
          <a:xfrm>
            <a:off x="0" y="312176"/>
            <a:ext cx="12191993" cy="46166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fr-FR" sz="2400" dirty="0"/>
              <a:t>1. Quelles sont les ressources d’énergie latentes dans la nature ? 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73FF3D55-CECC-CC49-858B-5D27A028952F}"/>
              </a:ext>
            </a:extLst>
          </p:cNvPr>
          <p:cNvSpPr txBox="1"/>
          <p:nvPr/>
        </p:nvSpPr>
        <p:spPr>
          <a:xfrm>
            <a:off x="0" y="6026122"/>
            <a:ext cx="12191994" cy="46166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fr-FR" sz="2400" dirty="0"/>
              <a:t>2. Comment peut-on capter ces énergies latentes ? </a:t>
            </a:r>
          </a:p>
        </p:txBody>
      </p:sp>
      <p:sp>
        <p:nvSpPr>
          <p:cNvPr id="2" name="Owal 1">
            <a:extLst>
              <a:ext uri="{FF2B5EF4-FFF2-40B4-BE49-F238E27FC236}">
                <a16:creationId xmlns:a16="http://schemas.microsoft.com/office/drawing/2014/main" id="{8FE730DF-3F16-F584-BB2B-3C0ED1B1CB7E}"/>
              </a:ext>
            </a:extLst>
          </p:cNvPr>
          <p:cNvSpPr/>
          <p:nvPr/>
        </p:nvSpPr>
        <p:spPr>
          <a:xfrm>
            <a:off x="39937" y="2039811"/>
            <a:ext cx="3778630" cy="3538414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ZoneTexte 10">
            <a:extLst>
              <a:ext uri="{FF2B5EF4-FFF2-40B4-BE49-F238E27FC236}">
                <a16:creationId xmlns:a16="http://schemas.microsoft.com/office/drawing/2014/main" id="{B690C93F-FF79-E449-8506-2E7C16C0D518}"/>
              </a:ext>
            </a:extLst>
          </p:cNvPr>
          <p:cNvSpPr txBox="1"/>
          <p:nvPr/>
        </p:nvSpPr>
        <p:spPr>
          <a:xfrm>
            <a:off x="1000609" y="4130676"/>
            <a:ext cx="13370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Produits pétroliers</a:t>
            </a:r>
          </a:p>
        </p:txBody>
      </p:sp>
      <p:sp>
        <p:nvSpPr>
          <p:cNvPr id="4" name="ZoneTexte 9">
            <a:extLst>
              <a:ext uri="{FF2B5EF4-FFF2-40B4-BE49-F238E27FC236}">
                <a16:creationId xmlns:a16="http://schemas.microsoft.com/office/drawing/2014/main" id="{94FDDE86-F9AC-6D4C-31F4-60C22022DDB5}"/>
              </a:ext>
            </a:extLst>
          </p:cNvPr>
          <p:cNvSpPr txBox="1"/>
          <p:nvPr/>
        </p:nvSpPr>
        <p:spPr>
          <a:xfrm>
            <a:off x="2298357" y="2927755"/>
            <a:ext cx="13370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Gaz naturel</a:t>
            </a:r>
          </a:p>
        </p:txBody>
      </p:sp>
      <p:sp>
        <p:nvSpPr>
          <p:cNvPr id="5" name="ZoneTexte 7">
            <a:extLst>
              <a:ext uri="{FF2B5EF4-FFF2-40B4-BE49-F238E27FC236}">
                <a16:creationId xmlns:a16="http://schemas.microsoft.com/office/drawing/2014/main" id="{D77A297A-174B-FD2D-F97F-2210DD1E4586}"/>
              </a:ext>
            </a:extLst>
          </p:cNvPr>
          <p:cNvSpPr txBox="1"/>
          <p:nvPr/>
        </p:nvSpPr>
        <p:spPr>
          <a:xfrm>
            <a:off x="185782" y="3167624"/>
            <a:ext cx="11998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Charbon</a:t>
            </a:r>
          </a:p>
        </p:txBody>
      </p:sp>
      <p:sp>
        <p:nvSpPr>
          <p:cNvPr id="25" name="ZoneTexte 9">
            <a:extLst>
              <a:ext uri="{FF2B5EF4-FFF2-40B4-BE49-F238E27FC236}">
                <a16:creationId xmlns:a16="http://schemas.microsoft.com/office/drawing/2014/main" id="{952F709D-90F7-C64A-9415-BA88042B68F2}"/>
              </a:ext>
            </a:extLst>
          </p:cNvPr>
          <p:cNvSpPr txBox="1"/>
          <p:nvPr/>
        </p:nvSpPr>
        <p:spPr>
          <a:xfrm>
            <a:off x="1109323" y="2332489"/>
            <a:ext cx="1639858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/>
              <a:t>Fossile</a:t>
            </a:r>
          </a:p>
        </p:txBody>
      </p:sp>
      <p:sp>
        <p:nvSpPr>
          <p:cNvPr id="26" name="ZoneTexte 9">
            <a:extLst>
              <a:ext uri="{FF2B5EF4-FFF2-40B4-BE49-F238E27FC236}">
                <a16:creationId xmlns:a16="http://schemas.microsoft.com/office/drawing/2014/main" id="{8AF12A98-078C-4E45-AF0F-2BD7590B98ED}"/>
              </a:ext>
            </a:extLst>
          </p:cNvPr>
          <p:cNvSpPr txBox="1"/>
          <p:nvPr/>
        </p:nvSpPr>
        <p:spPr>
          <a:xfrm>
            <a:off x="4508633" y="2901875"/>
            <a:ext cx="1639858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/>
              <a:t>Atome</a:t>
            </a:r>
          </a:p>
        </p:txBody>
      </p:sp>
      <p:sp>
        <p:nvSpPr>
          <p:cNvPr id="27" name="ZoneTexte 9">
            <a:extLst>
              <a:ext uri="{FF2B5EF4-FFF2-40B4-BE49-F238E27FC236}">
                <a16:creationId xmlns:a16="http://schemas.microsoft.com/office/drawing/2014/main" id="{D8BC6970-6146-FE46-A341-5806B92C5769}"/>
              </a:ext>
            </a:extLst>
          </p:cNvPr>
          <p:cNvSpPr txBox="1"/>
          <p:nvPr/>
        </p:nvSpPr>
        <p:spPr>
          <a:xfrm>
            <a:off x="7819093" y="2186944"/>
            <a:ext cx="1639858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/>
              <a:t>Non-fossile</a:t>
            </a:r>
          </a:p>
        </p:txBody>
      </p:sp>
      <p:sp>
        <p:nvSpPr>
          <p:cNvPr id="28" name="ZoneTexte 9">
            <a:extLst>
              <a:ext uri="{FF2B5EF4-FFF2-40B4-BE49-F238E27FC236}">
                <a16:creationId xmlns:a16="http://schemas.microsoft.com/office/drawing/2014/main" id="{F2408F10-0734-A346-8F65-92F307DCE4B3}"/>
              </a:ext>
            </a:extLst>
          </p:cNvPr>
          <p:cNvSpPr txBox="1"/>
          <p:nvPr/>
        </p:nvSpPr>
        <p:spPr>
          <a:xfrm>
            <a:off x="10706025" y="4294355"/>
            <a:ext cx="1008973" cy="27699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1200" dirty="0"/>
              <a:t>Anthropique</a:t>
            </a: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82191E8D-C6F0-A849-9BCD-56066289D9DC}"/>
              </a:ext>
            </a:extLst>
          </p:cNvPr>
          <p:cNvSpPr txBox="1"/>
          <p:nvPr/>
        </p:nvSpPr>
        <p:spPr>
          <a:xfrm>
            <a:off x="10311694" y="5073530"/>
            <a:ext cx="94314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/>
              <a:t>Déchets</a:t>
            </a:r>
          </a:p>
        </p:txBody>
      </p:sp>
      <p:sp>
        <p:nvSpPr>
          <p:cNvPr id="31" name="Owal 1">
            <a:extLst>
              <a:ext uri="{FF2B5EF4-FFF2-40B4-BE49-F238E27FC236}">
                <a16:creationId xmlns:a16="http://schemas.microsoft.com/office/drawing/2014/main" id="{0491E568-1A90-C444-9395-13EE06C9CFFC}"/>
              </a:ext>
            </a:extLst>
          </p:cNvPr>
          <p:cNvSpPr/>
          <p:nvPr/>
        </p:nvSpPr>
        <p:spPr>
          <a:xfrm>
            <a:off x="7014120" y="2513018"/>
            <a:ext cx="1337044" cy="969864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Biogaz</a:t>
            </a:r>
          </a:p>
        </p:txBody>
      </p:sp>
    </p:spTree>
    <p:extLst>
      <p:ext uri="{BB962C8B-B14F-4D97-AF65-F5344CB8AC3E}">
        <p14:creationId xmlns:p14="http://schemas.microsoft.com/office/powerpoint/2010/main" val="3297644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5" name="Connecteur droit avec flèche 54">
            <a:extLst>
              <a:ext uri="{FF2B5EF4-FFF2-40B4-BE49-F238E27FC236}">
                <a16:creationId xmlns:a16="http://schemas.microsoft.com/office/drawing/2014/main" id="{02E8F887-ED31-F048-BF36-CF1E34E2B383}"/>
              </a:ext>
            </a:extLst>
          </p:cNvPr>
          <p:cNvCxnSpPr>
            <a:cxnSpLocks/>
            <a:stCxn id="42" idx="2"/>
          </p:cNvCxnSpPr>
          <p:nvPr/>
        </p:nvCxnSpPr>
        <p:spPr>
          <a:xfrm flipH="1">
            <a:off x="1032509" y="1641272"/>
            <a:ext cx="1" cy="3944788"/>
          </a:xfrm>
          <a:prstGeom prst="straightConnector1">
            <a:avLst/>
          </a:prstGeom>
          <a:ln w="1905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necteur droit avec flèche 53">
            <a:extLst>
              <a:ext uri="{FF2B5EF4-FFF2-40B4-BE49-F238E27FC236}">
                <a16:creationId xmlns:a16="http://schemas.microsoft.com/office/drawing/2014/main" id="{550B34EF-7025-3043-B7E6-995A859097F6}"/>
              </a:ext>
            </a:extLst>
          </p:cNvPr>
          <p:cNvCxnSpPr>
            <a:cxnSpLocks/>
          </p:cNvCxnSpPr>
          <p:nvPr/>
        </p:nvCxnSpPr>
        <p:spPr>
          <a:xfrm>
            <a:off x="3871051" y="1678288"/>
            <a:ext cx="0" cy="3907772"/>
          </a:xfrm>
          <a:prstGeom prst="straightConnector1">
            <a:avLst/>
          </a:prstGeom>
          <a:ln w="5715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ZoneTexte 4">
            <a:extLst>
              <a:ext uri="{FF2B5EF4-FFF2-40B4-BE49-F238E27FC236}">
                <a16:creationId xmlns:a16="http://schemas.microsoft.com/office/drawing/2014/main" id="{837C887F-1FA8-024D-978E-E8A2CD8FCDFB}"/>
              </a:ext>
            </a:extLst>
          </p:cNvPr>
          <p:cNvSpPr txBox="1"/>
          <p:nvPr/>
        </p:nvSpPr>
        <p:spPr>
          <a:xfrm>
            <a:off x="0" y="6176963"/>
            <a:ext cx="12191994" cy="46166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fr-FR" sz="2400" dirty="0"/>
              <a:t>3. Comment peut-on acheminer ces énergies vers l’utilisateur ?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63EEF7C-1BFE-9846-823D-E4FFFA7A273B}"/>
              </a:ext>
            </a:extLst>
          </p:cNvPr>
          <p:cNvSpPr/>
          <p:nvPr/>
        </p:nvSpPr>
        <p:spPr>
          <a:xfrm>
            <a:off x="4495191" y="4130509"/>
            <a:ext cx="4586620" cy="1861251"/>
          </a:xfrm>
          <a:prstGeom prst="rect">
            <a:avLst/>
          </a:prstGeom>
          <a:solidFill>
            <a:schemeClr val="accent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dirty="0"/>
              <a:t>ÉLECTRICITÉ</a:t>
            </a:r>
          </a:p>
        </p:txBody>
      </p:sp>
      <p:cxnSp>
        <p:nvCxnSpPr>
          <p:cNvPr id="16" name="Connecteur droit avec flèche 15">
            <a:extLst>
              <a:ext uri="{FF2B5EF4-FFF2-40B4-BE49-F238E27FC236}">
                <a16:creationId xmlns:a16="http://schemas.microsoft.com/office/drawing/2014/main" id="{5894C4C8-297D-B04F-B58B-C1BFDBB8EFD0}"/>
              </a:ext>
            </a:extLst>
          </p:cNvPr>
          <p:cNvCxnSpPr>
            <a:cxnSpLocks/>
          </p:cNvCxnSpPr>
          <p:nvPr/>
        </p:nvCxnSpPr>
        <p:spPr>
          <a:xfrm>
            <a:off x="2473134" y="1860607"/>
            <a:ext cx="0" cy="3725453"/>
          </a:xfrm>
          <a:prstGeom prst="straightConnector1">
            <a:avLst/>
          </a:prstGeom>
          <a:ln w="5715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cteur droit avec flèche 40">
            <a:extLst>
              <a:ext uri="{FF2B5EF4-FFF2-40B4-BE49-F238E27FC236}">
                <a16:creationId xmlns:a16="http://schemas.microsoft.com/office/drawing/2014/main" id="{547F20D6-923C-5A45-A16E-8A89463E5BBC}"/>
              </a:ext>
            </a:extLst>
          </p:cNvPr>
          <p:cNvCxnSpPr>
            <a:cxnSpLocks/>
            <a:stCxn id="44" idx="2"/>
          </p:cNvCxnSpPr>
          <p:nvPr/>
        </p:nvCxnSpPr>
        <p:spPr>
          <a:xfrm>
            <a:off x="3897641" y="1654927"/>
            <a:ext cx="1268593" cy="2475582"/>
          </a:xfrm>
          <a:prstGeom prst="straightConnector1">
            <a:avLst/>
          </a:prstGeom>
          <a:ln w="5715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necteur droit avec flèche 42">
            <a:extLst>
              <a:ext uri="{FF2B5EF4-FFF2-40B4-BE49-F238E27FC236}">
                <a16:creationId xmlns:a16="http://schemas.microsoft.com/office/drawing/2014/main" id="{6EF6558F-9350-3749-9804-FF98EE84ED16}"/>
              </a:ext>
            </a:extLst>
          </p:cNvPr>
          <p:cNvCxnSpPr>
            <a:cxnSpLocks/>
            <a:stCxn id="42" idx="2"/>
          </p:cNvCxnSpPr>
          <p:nvPr/>
        </p:nvCxnSpPr>
        <p:spPr>
          <a:xfrm>
            <a:off x="1032510" y="1641272"/>
            <a:ext cx="3470966" cy="2489237"/>
          </a:xfrm>
          <a:prstGeom prst="straightConnector1">
            <a:avLst/>
          </a:prstGeom>
          <a:ln w="5715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necteur droit avec flèche 44">
            <a:extLst>
              <a:ext uri="{FF2B5EF4-FFF2-40B4-BE49-F238E27FC236}">
                <a16:creationId xmlns:a16="http://schemas.microsoft.com/office/drawing/2014/main" id="{0A95D099-646E-F947-B4E8-60CD862D6316}"/>
              </a:ext>
            </a:extLst>
          </p:cNvPr>
          <p:cNvCxnSpPr>
            <a:cxnSpLocks/>
          </p:cNvCxnSpPr>
          <p:nvPr/>
        </p:nvCxnSpPr>
        <p:spPr>
          <a:xfrm>
            <a:off x="5563222" y="1878473"/>
            <a:ext cx="52202" cy="2252036"/>
          </a:xfrm>
          <a:prstGeom prst="straightConnector1">
            <a:avLst/>
          </a:prstGeom>
          <a:ln w="5715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necteur droit avec flèche 46">
            <a:extLst>
              <a:ext uri="{FF2B5EF4-FFF2-40B4-BE49-F238E27FC236}">
                <a16:creationId xmlns:a16="http://schemas.microsoft.com/office/drawing/2014/main" id="{474697A7-E288-4E4A-8608-9112D2F08B0B}"/>
              </a:ext>
            </a:extLst>
          </p:cNvPr>
          <p:cNvCxnSpPr>
            <a:cxnSpLocks/>
            <a:stCxn id="51" idx="2"/>
          </p:cNvCxnSpPr>
          <p:nvPr/>
        </p:nvCxnSpPr>
        <p:spPr>
          <a:xfrm>
            <a:off x="6762747" y="2155472"/>
            <a:ext cx="38975" cy="1975037"/>
          </a:xfrm>
          <a:prstGeom prst="straightConnector1">
            <a:avLst/>
          </a:prstGeom>
          <a:ln w="5715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necteur droit avec flèche 48">
            <a:extLst>
              <a:ext uri="{FF2B5EF4-FFF2-40B4-BE49-F238E27FC236}">
                <a16:creationId xmlns:a16="http://schemas.microsoft.com/office/drawing/2014/main" id="{E3759C8B-B375-2941-9E98-0B6991058FF0}"/>
              </a:ext>
            </a:extLst>
          </p:cNvPr>
          <p:cNvCxnSpPr>
            <a:cxnSpLocks/>
          </p:cNvCxnSpPr>
          <p:nvPr/>
        </p:nvCxnSpPr>
        <p:spPr>
          <a:xfrm flipH="1">
            <a:off x="8077858" y="1678288"/>
            <a:ext cx="346106" cy="2452221"/>
          </a:xfrm>
          <a:prstGeom prst="straightConnector1">
            <a:avLst/>
          </a:prstGeom>
          <a:ln w="5715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necteur droit avec flèche 51">
            <a:extLst>
              <a:ext uri="{FF2B5EF4-FFF2-40B4-BE49-F238E27FC236}">
                <a16:creationId xmlns:a16="http://schemas.microsoft.com/office/drawing/2014/main" id="{A2B356B5-D020-9947-8D3C-2ED2FE10FD63}"/>
              </a:ext>
            </a:extLst>
          </p:cNvPr>
          <p:cNvCxnSpPr>
            <a:cxnSpLocks/>
          </p:cNvCxnSpPr>
          <p:nvPr/>
        </p:nvCxnSpPr>
        <p:spPr>
          <a:xfrm flipH="1">
            <a:off x="8596287" y="1757288"/>
            <a:ext cx="836964" cy="2373221"/>
          </a:xfrm>
          <a:prstGeom prst="straightConnector1">
            <a:avLst/>
          </a:prstGeom>
          <a:ln w="5715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necteur droit avec flèche 56">
            <a:extLst>
              <a:ext uri="{FF2B5EF4-FFF2-40B4-BE49-F238E27FC236}">
                <a16:creationId xmlns:a16="http://schemas.microsoft.com/office/drawing/2014/main" id="{64F534D6-514E-2643-AE13-53C1A5529ACD}"/>
              </a:ext>
            </a:extLst>
          </p:cNvPr>
          <p:cNvCxnSpPr>
            <a:cxnSpLocks/>
          </p:cNvCxnSpPr>
          <p:nvPr/>
        </p:nvCxnSpPr>
        <p:spPr>
          <a:xfrm>
            <a:off x="2498281" y="1862596"/>
            <a:ext cx="2301758" cy="2267913"/>
          </a:xfrm>
          <a:prstGeom prst="straightConnector1">
            <a:avLst/>
          </a:prstGeom>
          <a:ln w="57150">
            <a:solidFill>
              <a:schemeClr val="accent1"/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61" name="Connecteur droit avec flèche 60">
            <a:extLst>
              <a:ext uri="{FF2B5EF4-FFF2-40B4-BE49-F238E27FC236}">
                <a16:creationId xmlns:a16="http://schemas.microsoft.com/office/drawing/2014/main" id="{BDB4223A-C8F2-C343-9140-A4710BEFAA62}"/>
              </a:ext>
            </a:extLst>
          </p:cNvPr>
          <p:cNvCxnSpPr>
            <a:cxnSpLocks/>
          </p:cNvCxnSpPr>
          <p:nvPr/>
        </p:nvCxnSpPr>
        <p:spPr>
          <a:xfrm>
            <a:off x="11530371" y="1878473"/>
            <a:ext cx="0" cy="3742738"/>
          </a:xfrm>
          <a:prstGeom prst="straightConnector1">
            <a:avLst/>
          </a:prstGeom>
          <a:ln w="5715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C33D490B-1969-5741-BC45-0DB5411FC818}"/>
              </a:ext>
            </a:extLst>
          </p:cNvPr>
          <p:cNvSpPr/>
          <p:nvPr/>
        </p:nvSpPr>
        <p:spPr>
          <a:xfrm rot="19802448">
            <a:off x="2131533" y="2805084"/>
            <a:ext cx="2727481" cy="36000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bg1"/>
                </a:solidFill>
              </a:rPr>
              <a:t>Combustion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987D85E-1C79-DB4E-9D7B-3361BEBC438C}"/>
              </a:ext>
            </a:extLst>
          </p:cNvPr>
          <p:cNvSpPr/>
          <p:nvPr/>
        </p:nvSpPr>
        <p:spPr>
          <a:xfrm>
            <a:off x="8572824" y="2677711"/>
            <a:ext cx="937300" cy="36000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bg1"/>
                </a:solidFill>
              </a:rPr>
              <a:t>Eolienne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270EDE65-E88F-8746-B101-CA5AAFDC10E5}"/>
              </a:ext>
            </a:extLst>
          </p:cNvPr>
          <p:cNvSpPr/>
          <p:nvPr/>
        </p:nvSpPr>
        <p:spPr>
          <a:xfrm>
            <a:off x="6124678" y="2964160"/>
            <a:ext cx="1315111" cy="574881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bg1"/>
                </a:solidFill>
              </a:rPr>
              <a:t>Turbines</a:t>
            </a:r>
          </a:p>
          <a:p>
            <a:pPr algn="ctr"/>
            <a:r>
              <a:rPr lang="fr-FR" sz="1600" dirty="0">
                <a:solidFill>
                  <a:schemeClr val="bg1"/>
                </a:solidFill>
              </a:rPr>
              <a:t>hydrauliques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9D4A3CB6-3A79-4340-AEEA-3C00FE63EF39}"/>
              </a:ext>
            </a:extLst>
          </p:cNvPr>
          <p:cNvSpPr/>
          <p:nvPr/>
        </p:nvSpPr>
        <p:spPr>
          <a:xfrm>
            <a:off x="7564905" y="2060118"/>
            <a:ext cx="1459696" cy="36000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bg1"/>
                </a:solidFill>
              </a:rPr>
              <a:t>Photovoltaïque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AC0957A0-5146-AC49-BAAF-FE60A2E80F02}"/>
              </a:ext>
            </a:extLst>
          </p:cNvPr>
          <p:cNvSpPr/>
          <p:nvPr/>
        </p:nvSpPr>
        <p:spPr>
          <a:xfrm>
            <a:off x="5189420" y="2345798"/>
            <a:ext cx="755711" cy="36000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bg1"/>
                </a:solidFill>
              </a:rPr>
              <a:t>Fission</a:t>
            </a:r>
          </a:p>
        </p:txBody>
      </p:sp>
      <p:sp>
        <p:nvSpPr>
          <p:cNvPr id="39" name="ZoneTexte 38">
            <a:extLst>
              <a:ext uri="{FF2B5EF4-FFF2-40B4-BE49-F238E27FC236}">
                <a16:creationId xmlns:a16="http://schemas.microsoft.com/office/drawing/2014/main" id="{EA597E7F-1003-EB4B-928D-0A91890E31E1}"/>
              </a:ext>
            </a:extLst>
          </p:cNvPr>
          <p:cNvSpPr txBox="1"/>
          <p:nvPr/>
        </p:nvSpPr>
        <p:spPr>
          <a:xfrm>
            <a:off x="0" y="312176"/>
            <a:ext cx="12191993" cy="46166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fr-FR" sz="2400" dirty="0"/>
              <a:t>2. Comment peut-on capter ces énergies latentes ? </a:t>
            </a:r>
          </a:p>
        </p:txBody>
      </p:sp>
      <p:sp>
        <p:nvSpPr>
          <p:cNvPr id="40" name="ZoneTexte 39">
            <a:extLst>
              <a:ext uri="{FF2B5EF4-FFF2-40B4-BE49-F238E27FC236}">
                <a16:creationId xmlns:a16="http://schemas.microsoft.com/office/drawing/2014/main" id="{07324884-F850-0F4D-9153-4370EAC8A39A}"/>
              </a:ext>
            </a:extLst>
          </p:cNvPr>
          <p:cNvSpPr txBox="1"/>
          <p:nvPr/>
        </p:nvSpPr>
        <p:spPr>
          <a:xfrm>
            <a:off x="9155747" y="1279890"/>
            <a:ext cx="696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Vent</a:t>
            </a:r>
          </a:p>
        </p:txBody>
      </p:sp>
      <p:sp>
        <p:nvSpPr>
          <p:cNvPr id="42" name="ZoneTexte 41">
            <a:extLst>
              <a:ext uri="{FF2B5EF4-FFF2-40B4-BE49-F238E27FC236}">
                <a16:creationId xmlns:a16="http://schemas.microsoft.com/office/drawing/2014/main" id="{2227EE19-D09B-114F-8BEF-43607E05FC9D}"/>
              </a:ext>
            </a:extLst>
          </p:cNvPr>
          <p:cNvSpPr txBox="1"/>
          <p:nvPr/>
        </p:nvSpPr>
        <p:spPr>
          <a:xfrm>
            <a:off x="432601" y="1271940"/>
            <a:ext cx="11998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Charbon</a:t>
            </a:r>
          </a:p>
        </p:txBody>
      </p:sp>
      <p:sp>
        <p:nvSpPr>
          <p:cNvPr id="44" name="ZoneTexte 43">
            <a:extLst>
              <a:ext uri="{FF2B5EF4-FFF2-40B4-BE49-F238E27FC236}">
                <a16:creationId xmlns:a16="http://schemas.microsoft.com/office/drawing/2014/main" id="{BCB9FBCB-3756-DC40-8CCD-6ADD26F8C645}"/>
              </a:ext>
            </a:extLst>
          </p:cNvPr>
          <p:cNvSpPr txBox="1"/>
          <p:nvPr/>
        </p:nvSpPr>
        <p:spPr>
          <a:xfrm>
            <a:off x="3229119" y="1285595"/>
            <a:ext cx="13370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Gaz</a:t>
            </a:r>
          </a:p>
        </p:txBody>
      </p:sp>
      <p:sp>
        <p:nvSpPr>
          <p:cNvPr id="46" name="ZoneTexte 45">
            <a:extLst>
              <a:ext uri="{FF2B5EF4-FFF2-40B4-BE49-F238E27FC236}">
                <a16:creationId xmlns:a16="http://schemas.microsoft.com/office/drawing/2014/main" id="{9FE76DF5-D3DE-B24A-80E0-B9E799806DF5}"/>
              </a:ext>
            </a:extLst>
          </p:cNvPr>
          <p:cNvSpPr txBox="1"/>
          <p:nvPr/>
        </p:nvSpPr>
        <p:spPr>
          <a:xfrm>
            <a:off x="1836014" y="1130641"/>
            <a:ext cx="11731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Produits pétroliers</a:t>
            </a:r>
          </a:p>
        </p:txBody>
      </p:sp>
      <p:sp>
        <p:nvSpPr>
          <p:cNvPr id="48" name="ZoneTexte 47">
            <a:extLst>
              <a:ext uri="{FF2B5EF4-FFF2-40B4-BE49-F238E27FC236}">
                <a16:creationId xmlns:a16="http://schemas.microsoft.com/office/drawing/2014/main" id="{64AAEEE2-9D08-4345-A06C-DD94B471AD9E}"/>
              </a:ext>
            </a:extLst>
          </p:cNvPr>
          <p:cNvSpPr txBox="1"/>
          <p:nvPr/>
        </p:nvSpPr>
        <p:spPr>
          <a:xfrm>
            <a:off x="4979426" y="1334698"/>
            <a:ext cx="11069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Nucléaire</a:t>
            </a:r>
          </a:p>
        </p:txBody>
      </p:sp>
      <p:sp>
        <p:nvSpPr>
          <p:cNvPr id="50" name="ZoneTexte 49">
            <a:extLst>
              <a:ext uri="{FF2B5EF4-FFF2-40B4-BE49-F238E27FC236}">
                <a16:creationId xmlns:a16="http://schemas.microsoft.com/office/drawing/2014/main" id="{21D18083-C49D-0945-A83A-34911F399F52}"/>
              </a:ext>
            </a:extLst>
          </p:cNvPr>
          <p:cNvSpPr txBox="1"/>
          <p:nvPr/>
        </p:nvSpPr>
        <p:spPr>
          <a:xfrm>
            <a:off x="8053510" y="1297349"/>
            <a:ext cx="7216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Soleil</a:t>
            </a:r>
          </a:p>
        </p:txBody>
      </p:sp>
      <p:sp>
        <p:nvSpPr>
          <p:cNvPr id="51" name="ZoneTexte 50">
            <a:extLst>
              <a:ext uri="{FF2B5EF4-FFF2-40B4-BE49-F238E27FC236}">
                <a16:creationId xmlns:a16="http://schemas.microsoft.com/office/drawing/2014/main" id="{BF804615-3AF4-8848-94FE-FFBCA5AF6352}"/>
              </a:ext>
            </a:extLst>
          </p:cNvPr>
          <p:cNvSpPr txBox="1"/>
          <p:nvPr/>
        </p:nvSpPr>
        <p:spPr>
          <a:xfrm>
            <a:off x="6224636" y="1232142"/>
            <a:ext cx="107622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Fleuves </a:t>
            </a:r>
            <a:r>
              <a:rPr lang="fr-FR" dirty="0" err="1"/>
              <a:t>BarragesMarées</a:t>
            </a:r>
            <a:endParaRPr lang="fr-FR" dirty="0"/>
          </a:p>
        </p:txBody>
      </p:sp>
      <p:sp>
        <p:nvSpPr>
          <p:cNvPr id="53" name="ZoneTexte 52">
            <a:extLst>
              <a:ext uri="{FF2B5EF4-FFF2-40B4-BE49-F238E27FC236}">
                <a16:creationId xmlns:a16="http://schemas.microsoft.com/office/drawing/2014/main" id="{4CC3D45E-2A83-E840-B03E-24761149E2FC}"/>
              </a:ext>
            </a:extLst>
          </p:cNvPr>
          <p:cNvSpPr txBox="1"/>
          <p:nvPr/>
        </p:nvSpPr>
        <p:spPr>
          <a:xfrm>
            <a:off x="11025884" y="1326543"/>
            <a:ext cx="10089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Animale</a:t>
            </a:r>
          </a:p>
        </p:txBody>
      </p:sp>
      <p:sp>
        <p:nvSpPr>
          <p:cNvPr id="56" name="ZoneTexte 55">
            <a:extLst>
              <a:ext uri="{FF2B5EF4-FFF2-40B4-BE49-F238E27FC236}">
                <a16:creationId xmlns:a16="http://schemas.microsoft.com/office/drawing/2014/main" id="{58D18550-66F9-CC46-94C3-F15CE490BA4D}"/>
              </a:ext>
            </a:extLst>
          </p:cNvPr>
          <p:cNvSpPr txBox="1"/>
          <p:nvPr/>
        </p:nvSpPr>
        <p:spPr>
          <a:xfrm>
            <a:off x="438094" y="5586060"/>
            <a:ext cx="3630699" cy="369332"/>
          </a:xfrm>
          <a:prstGeom prst="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Non-électrique</a:t>
            </a:r>
          </a:p>
        </p:txBody>
      </p:sp>
      <p:sp>
        <p:nvSpPr>
          <p:cNvPr id="2" name="ZoneTexte 55">
            <a:extLst>
              <a:ext uri="{FF2B5EF4-FFF2-40B4-BE49-F238E27FC236}">
                <a16:creationId xmlns:a16="http://schemas.microsoft.com/office/drawing/2014/main" id="{C0DA16E2-F5F4-8921-4DF0-71DE7F0ECDBE}"/>
              </a:ext>
            </a:extLst>
          </p:cNvPr>
          <p:cNvSpPr txBox="1"/>
          <p:nvPr/>
        </p:nvSpPr>
        <p:spPr>
          <a:xfrm>
            <a:off x="9433251" y="5621211"/>
            <a:ext cx="2573071" cy="369332"/>
          </a:xfrm>
          <a:prstGeom prst="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Non-électrique</a:t>
            </a:r>
          </a:p>
        </p:txBody>
      </p:sp>
      <p:cxnSp>
        <p:nvCxnSpPr>
          <p:cNvPr id="58" name="Connecteur droit avec flèche 57">
            <a:extLst>
              <a:ext uri="{FF2B5EF4-FFF2-40B4-BE49-F238E27FC236}">
                <a16:creationId xmlns:a16="http://schemas.microsoft.com/office/drawing/2014/main" id="{8A6A4FE0-7808-3B49-91D3-78F34FED5AD7}"/>
              </a:ext>
            </a:extLst>
          </p:cNvPr>
          <p:cNvCxnSpPr>
            <a:cxnSpLocks/>
          </p:cNvCxnSpPr>
          <p:nvPr/>
        </p:nvCxnSpPr>
        <p:spPr>
          <a:xfrm>
            <a:off x="9557760" y="1848399"/>
            <a:ext cx="1239247" cy="3772812"/>
          </a:xfrm>
          <a:prstGeom prst="straightConnector1">
            <a:avLst/>
          </a:prstGeom>
          <a:ln w="1905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ZoneTexte 31">
            <a:extLst>
              <a:ext uri="{FF2B5EF4-FFF2-40B4-BE49-F238E27FC236}">
                <a16:creationId xmlns:a16="http://schemas.microsoft.com/office/drawing/2014/main" id="{014F7701-0ACF-824B-9A81-8C6AC555C777}"/>
              </a:ext>
            </a:extLst>
          </p:cNvPr>
          <p:cNvSpPr txBox="1"/>
          <p:nvPr/>
        </p:nvSpPr>
        <p:spPr>
          <a:xfrm>
            <a:off x="10002475" y="1326543"/>
            <a:ext cx="10089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Déchets</a:t>
            </a:r>
          </a:p>
        </p:txBody>
      </p:sp>
      <p:cxnSp>
        <p:nvCxnSpPr>
          <p:cNvPr id="33" name="Connecteur droit avec flèche 32">
            <a:extLst>
              <a:ext uri="{FF2B5EF4-FFF2-40B4-BE49-F238E27FC236}">
                <a16:creationId xmlns:a16="http://schemas.microsoft.com/office/drawing/2014/main" id="{970A6B0A-4DFA-EB41-8B04-DC63A6C8C3B8}"/>
              </a:ext>
            </a:extLst>
          </p:cNvPr>
          <p:cNvCxnSpPr>
            <a:cxnSpLocks/>
          </p:cNvCxnSpPr>
          <p:nvPr/>
        </p:nvCxnSpPr>
        <p:spPr>
          <a:xfrm flipH="1">
            <a:off x="9072237" y="1790543"/>
            <a:ext cx="1397061" cy="2339966"/>
          </a:xfrm>
          <a:prstGeom prst="straightConnector1">
            <a:avLst/>
          </a:prstGeom>
          <a:ln w="5715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34">
            <a:extLst>
              <a:ext uri="{FF2B5EF4-FFF2-40B4-BE49-F238E27FC236}">
                <a16:creationId xmlns:a16="http://schemas.microsoft.com/office/drawing/2014/main" id="{5B985D46-36C6-0A4B-91A6-B48F9D56EE58}"/>
              </a:ext>
            </a:extLst>
          </p:cNvPr>
          <p:cNvSpPr/>
          <p:nvPr/>
        </p:nvSpPr>
        <p:spPr>
          <a:xfrm>
            <a:off x="9863139" y="2094176"/>
            <a:ext cx="1191282" cy="36000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bg1"/>
                </a:solidFill>
              </a:rPr>
              <a:t>Incinération</a:t>
            </a:r>
          </a:p>
        </p:txBody>
      </p:sp>
    </p:spTree>
    <p:extLst>
      <p:ext uri="{BB962C8B-B14F-4D97-AF65-F5344CB8AC3E}">
        <p14:creationId xmlns:p14="http://schemas.microsoft.com/office/powerpoint/2010/main" val="26154640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2" name="Connecteur droit avec flèche 51">
            <a:extLst>
              <a:ext uri="{FF2B5EF4-FFF2-40B4-BE49-F238E27FC236}">
                <a16:creationId xmlns:a16="http://schemas.microsoft.com/office/drawing/2014/main" id="{6F6E8AEE-1964-6E45-998B-6CCD211BE44E}"/>
              </a:ext>
            </a:extLst>
          </p:cNvPr>
          <p:cNvCxnSpPr>
            <a:cxnSpLocks/>
            <a:stCxn id="19" idx="3"/>
          </p:cNvCxnSpPr>
          <p:nvPr/>
        </p:nvCxnSpPr>
        <p:spPr>
          <a:xfrm>
            <a:off x="5821016" y="4631892"/>
            <a:ext cx="343058" cy="2806"/>
          </a:xfrm>
          <a:prstGeom prst="straightConnector1">
            <a:avLst/>
          </a:prstGeom>
          <a:ln w="50800">
            <a:solidFill>
              <a:schemeClr val="accent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avec flèche 6">
            <a:extLst>
              <a:ext uri="{FF2B5EF4-FFF2-40B4-BE49-F238E27FC236}">
                <a16:creationId xmlns:a16="http://schemas.microsoft.com/office/drawing/2014/main" id="{D37FF2A3-E125-EE46-AB9F-3DB7631B32E4}"/>
              </a:ext>
            </a:extLst>
          </p:cNvPr>
          <p:cNvCxnSpPr>
            <a:cxnSpLocks/>
            <a:stCxn id="42" idx="2"/>
          </p:cNvCxnSpPr>
          <p:nvPr/>
        </p:nvCxnSpPr>
        <p:spPr>
          <a:xfrm>
            <a:off x="6988144" y="1732524"/>
            <a:ext cx="15417" cy="4237431"/>
          </a:xfrm>
          <a:prstGeom prst="straightConnector1">
            <a:avLst/>
          </a:prstGeom>
          <a:ln w="1016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id="{65DA18A7-7EC8-A546-937C-4A286964D7C8}"/>
              </a:ext>
            </a:extLst>
          </p:cNvPr>
          <p:cNvSpPr/>
          <p:nvPr/>
        </p:nvSpPr>
        <p:spPr>
          <a:xfrm>
            <a:off x="1482026" y="4187133"/>
            <a:ext cx="868764" cy="272143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>
                <a:solidFill>
                  <a:schemeClr val="bg1"/>
                </a:solidFill>
              </a:rPr>
              <a:t>Stockage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BE04948D-56E1-314C-8B55-7F591D815A6C}"/>
              </a:ext>
            </a:extLst>
          </p:cNvPr>
          <p:cNvSpPr/>
          <p:nvPr/>
        </p:nvSpPr>
        <p:spPr>
          <a:xfrm>
            <a:off x="3008104" y="4187133"/>
            <a:ext cx="868764" cy="272143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/>
              <a:t>Stockage</a:t>
            </a:r>
          </a:p>
        </p:txBody>
      </p:sp>
      <p:sp>
        <p:nvSpPr>
          <p:cNvPr id="48" name="ZoneTexte 47">
            <a:extLst>
              <a:ext uri="{FF2B5EF4-FFF2-40B4-BE49-F238E27FC236}">
                <a16:creationId xmlns:a16="http://schemas.microsoft.com/office/drawing/2014/main" id="{C6DED377-E4B7-B045-944E-EA126022B408}"/>
              </a:ext>
            </a:extLst>
          </p:cNvPr>
          <p:cNvSpPr txBox="1"/>
          <p:nvPr/>
        </p:nvSpPr>
        <p:spPr>
          <a:xfrm>
            <a:off x="4365621" y="3743917"/>
            <a:ext cx="16022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u="sng" dirty="0"/>
              <a:t>Hydrogène</a:t>
            </a:r>
          </a:p>
        </p:txBody>
      </p:sp>
      <p:sp>
        <p:nvSpPr>
          <p:cNvPr id="49" name="ZoneTexte 48">
            <a:extLst>
              <a:ext uri="{FF2B5EF4-FFF2-40B4-BE49-F238E27FC236}">
                <a16:creationId xmlns:a16="http://schemas.microsoft.com/office/drawing/2014/main" id="{4DD602F3-3038-D149-A0F6-46A11E48B081}"/>
              </a:ext>
            </a:extLst>
          </p:cNvPr>
          <p:cNvSpPr txBox="1"/>
          <p:nvPr/>
        </p:nvSpPr>
        <p:spPr>
          <a:xfrm>
            <a:off x="8295431" y="2998348"/>
            <a:ext cx="10875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/>
              <a:t>STEP</a:t>
            </a:r>
          </a:p>
          <a:p>
            <a:pPr algn="ctr"/>
            <a:r>
              <a:rPr lang="fr-FR" sz="1000" dirty="0"/>
              <a:t>(repompage dans les barrages)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E26C7112-31DF-DB45-ABA4-414C25F11270}"/>
              </a:ext>
            </a:extLst>
          </p:cNvPr>
          <p:cNvSpPr/>
          <p:nvPr/>
        </p:nvSpPr>
        <p:spPr>
          <a:xfrm>
            <a:off x="6196932" y="2547810"/>
            <a:ext cx="1576995" cy="543001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/>
              <a:t>Réseau </a:t>
            </a:r>
          </a:p>
          <a:p>
            <a:pPr algn="ctr"/>
            <a:r>
              <a:rPr lang="fr-FR" sz="1600" dirty="0"/>
              <a:t>Haute tension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4B793D47-1682-6F4D-ADA6-42A17D06C38C}"/>
              </a:ext>
            </a:extLst>
          </p:cNvPr>
          <p:cNvSpPr/>
          <p:nvPr/>
        </p:nvSpPr>
        <p:spPr>
          <a:xfrm>
            <a:off x="6164074" y="4323204"/>
            <a:ext cx="1576995" cy="578524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/>
              <a:t>Distribution électrique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81041768-B194-7B43-A465-44573BE0E0C0}"/>
              </a:ext>
            </a:extLst>
          </p:cNvPr>
          <p:cNvSpPr/>
          <p:nvPr/>
        </p:nvSpPr>
        <p:spPr>
          <a:xfrm>
            <a:off x="2719869" y="5177992"/>
            <a:ext cx="868764" cy="505454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/>
              <a:t>Stations services</a:t>
            </a:r>
          </a:p>
        </p:txBody>
      </p:sp>
      <p:sp>
        <p:nvSpPr>
          <p:cNvPr id="39" name="ZoneTexte 38">
            <a:extLst>
              <a:ext uri="{FF2B5EF4-FFF2-40B4-BE49-F238E27FC236}">
                <a16:creationId xmlns:a16="http://schemas.microsoft.com/office/drawing/2014/main" id="{F75BA425-1C4D-FE47-A53D-81FB5C897C27}"/>
              </a:ext>
            </a:extLst>
          </p:cNvPr>
          <p:cNvSpPr txBox="1"/>
          <p:nvPr/>
        </p:nvSpPr>
        <p:spPr>
          <a:xfrm>
            <a:off x="8264134" y="1782160"/>
            <a:ext cx="11524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/>
              <a:t>Abondement de l’hydro-électricité</a:t>
            </a:r>
          </a:p>
        </p:txBody>
      </p:sp>
      <p:sp>
        <p:nvSpPr>
          <p:cNvPr id="58" name="ZoneTexte 57">
            <a:extLst>
              <a:ext uri="{FF2B5EF4-FFF2-40B4-BE49-F238E27FC236}">
                <a16:creationId xmlns:a16="http://schemas.microsoft.com/office/drawing/2014/main" id="{7D4B4988-5C9C-2943-99E3-794D47919A52}"/>
              </a:ext>
            </a:extLst>
          </p:cNvPr>
          <p:cNvSpPr txBox="1"/>
          <p:nvPr/>
        </p:nvSpPr>
        <p:spPr>
          <a:xfrm>
            <a:off x="0" y="312176"/>
            <a:ext cx="12191993" cy="46166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fr-FR" sz="2400" dirty="0"/>
              <a:t>3. Comment peut-on acheminer ces énergies vers l’utilisateur ? </a:t>
            </a:r>
          </a:p>
        </p:txBody>
      </p:sp>
      <p:sp>
        <p:nvSpPr>
          <p:cNvPr id="60" name="ZoneTexte 59">
            <a:extLst>
              <a:ext uri="{FF2B5EF4-FFF2-40B4-BE49-F238E27FC236}">
                <a16:creationId xmlns:a16="http://schemas.microsoft.com/office/drawing/2014/main" id="{91F07036-DFA3-D24B-B7EC-552D288417DD}"/>
              </a:ext>
            </a:extLst>
          </p:cNvPr>
          <p:cNvSpPr txBox="1"/>
          <p:nvPr/>
        </p:nvSpPr>
        <p:spPr>
          <a:xfrm>
            <a:off x="0" y="6176963"/>
            <a:ext cx="12191994" cy="46166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fr-FR" sz="2400" dirty="0"/>
              <a:t>4. Qui les utilise et pour quoi ?</a:t>
            </a:r>
          </a:p>
        </p:txBody>
      </p:sp>
      <p:cxnSp>
        <p:nvCxnSpPr>
          <p:cNvPr id="68" name="Connecteur droit avec flèche 67">
            <a:extLst>
              <a:ext uri="{FF2B5EF4-FFF2-40B4-BE49-F238E27FC236}">
                <a16:creationId xmlns:a16="http://schemas.microsoft.com/office/drawing/2014/main" id="{D1AD820C-00A8-2240-909E-E7FAB8A32304}"/>
              </a:ext>
            </a:extLst>
          </p:cNvPr>
          <p:cNvCxnSpPr>
            <a:cxnSpLocks/>
          </p:cNvCxnSpPr>
          <p:nvPr/>
        </p:nvCxnSpPr>
        <p:spPr>
          <a:xfrm>
            <a:off x="8839200" y="957591"/>
            <a:ext cx="0" cy="824569"/>
          </a:xfrm>
          <a:prstGeom prst="straightConnector1">
            <a:avLst/>
          </a:prstGeom>
          <a:ln w="50800">
            <a:solidFill>
              <a:schemeClr val="accent6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le 41">
            <a:extLst>
              <a:ext uri="{FF2B5EF4-FFF2-40B4-BE49-F238E27FC236}">
                <a16:creationId xmlns:a16="http://schemas.microsoft.com/office/drawing/2014/main" id="{A54F197C-6540-BC44-ACF3-BA6EBC7B7317}"/>
              </a:ext>
            </a:extLst>
          </p:cNvPr>
          <p:cNvSpPr/>
          <p:nvPr/>
        </p:nvSpPr>
        <p:spPr>
          <a:xfrm>
            <a:off x="5856102" y="895398"/>
            <a:ext cx="2264083" cy="837126"/>
          </a:xfrm>
          <a:prstGeom prst="rect">
            <a:avLst/>
          </a:prstGeom>
          <a:solidFill>
            <a:schemeClr val="accent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dirty="0"/>
              <a:t>ÉLECTRICITÉ</a:t>
            </a:r>
          </a:p>
        </p:txBody>
      </p:sp>
      <p:sp>
        <p:nvSpPr>
          <p:cNvPr id="19" name="Rectangle 27">
            <a:extLst>
              <a:ext uri="{FF2B5EF4-FFF2-40B4-BE49-F238E27FC236}">
                <a16:creationId xmlns:a16="http://schemas.microsoft.com/office/drawing/2014/main" id="{1A90D2D5-B379-664D-EC47-D2C5ACC4F219}"/>
              </a:ext>
            </a:extLst>
          </p:cNvPr>
          <p:cNvSpPr/>
          <p:nvPr/>
        </p:nvSpPr>
        <p:spPr>
          <a:xfrm>
            <a:off x="4514830" y="4515211"/>
            <a:ext cx="1306186" cy="23336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bg1"/>
                </a:solidFill>
              </a:rPr>
              <a:t>Ionisation</a:t>
            </a:r>
          </a:p>
        </p:txBody>
      </p:sp>
      <p:cxnSp>
        <p:nvCxnSpPr>
          <p:cNvPr id="32" name="Connecteur droit avec flèche 54">
            <a:extLst>
              <a:ext uri="{FF2B5EF4-FFF2-40B4-BE49-F238E27FC236}">
                <a16:creationId xmlns:a16="http://schemas.microsoft.com/office/drawing/2014/main" id="{05E4C755-2E07-4794-094C-81B992A9291A}"/>
              </a:ext>
            </a:extLst>
          </p:cNvPr>
          <p:cNvCxnSpPr>
            <a:cxnSpLocks/>
            <a:stCxn id="39" idx="2"/>
            <a:endCxn id="49" idx="0"/>
          </p:cNvCxnSpPr>
          <p:nvPr/>
        </p:nvCxnSpPr>
        <p:spPr>
          <a:xfrm flipH="1">
            <a:off x="8839200" y="2428491"/>
            <a:ext cx="1157" cy="569857"/>
          </a:xfrm>
          <a:prstGeom prst="straightConnector1">
            <a:avLst/>
          </a:prstGeom>
          <a:ln w="50800">
            <a:solidFill>
              <a:schemeClr val="accent6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necteur droit avec flèche 51">
            <a:extLst>
              <a:ext uri="{FF2B5EF4-FFF2-40B4-BE49-F238E27FC236}">
                <a16:creationId xmlns:a16="http://schemas.microsoft.com/office/drawing/2014/main" id="{B9F2BCFD-8276-F170-7E64-938C54824114}"/>
              </a:ext>
            </a:extLst>
          </p:cNvPr>
          <p:cNvCxnSpPr>
            <a:cxnSpLocks/>
          </p:cNvCxnSpPr>
          <p:nvPr/>
        </p:nvCxnSpPr>
        <p:spPr>
          <a:xfrm>
            <a:off x="7032688" y="4067268"/>
            <a:ext cx="1806512" cy="0"/>
          </a:xfrm>
          <a:prstGeom prst="straightConnector1">
            <a:avLst/>
          </a:prstGeom>
          <a:ln w="50800">
            <a:solidFill>
              <a:schemeClr val="accent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onnecteur droit avec flèche 54">
            <a:extLst>
              <a:ext uri="{FF2B5EF4-FFF2-40B4-BE49-F238E27FC236}">
                <a16:creationId xmlns:a16="http://schemas.microsoft.com/office/drawing/2014/main" id="{3D9E33A0-F182-7569-8950-50A691F079E9}"/>
              </a:ext>
            </a:extLst>
          </p:cNvPr>
          <p:cNvCxnSpPr>
            <a:cxnSpLocks/>
            <a:stCxn id="48" idx="2"/>
            <a:endCxn id="19" idx="0"/>
          </p:cNvCxnSpPr>
          <p:nvPr/>
        </p:nvCxnSpPr>
        <p:spPr>
          <a:xfrm>
            <a:off x="5166766" y="4144027"/>
            <a:ext cx="1157" cy="371184"/>
          </a:xfrm>
          <a:prstGeom prst="straightConnector1">
            <a:avLst/>
          </a:prstGeom>
          <a:ln w="50800">
            <a:solidFill>
              <a:schemeClr val="accent6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Connecteur droit avec flèche 54">
            <a:extLst>
              <a:ext uri="{FF2B5EF4-FFF2-40B4-BE49-F238E27FC236}">
                <a16:creationId xmlns:a16="http://schemas.microsoft.com/office/drawing/2014/main" id="{5ED61A63-9E05-8F4E-BD7D-5A049957FA4E}"/>
              </a:ext>
            </a:extLst>
          </p:cNvPr>
          <p:cNvCxnSpPr>
            <a:cxnSpLocks/>
            <a:stCxn id="49" idx="2"/>
          </p:cNvCxnSpPr>
          <p:nvPr/>
        </p:nvCxnSpPr>
        <p:spPr>
          <a:xfrm>
            <a:off x="8839200" y="3583123"/>
            <a:ext cx="0" cy="491936"/>
          </a:xfrm>
          <a:prstGeom prst="straightConnector1">
            <a:avLst/>
          </a:prstGeom>
          <a:ln w="50800">
            <a:solidFill>
              <a:schemeClr val="accent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Prostokąt 16">
            <a:extLst>
              <a:ext uri="{FF2B5EF4-FFF2-40B4-BE49-F238E27FC236}">
                <a16:creationId xmlns:a16="http://schemas.microsoft.com/office/drawing/2014/main" id="{B3E33F5C-CD29-75C0-ED2C-28492FC90808}"/>
              </a:ext>
            </a:extLst>
          </p:cNvPr>
          <p:cNvSpPr/>
          <p:nvPr/>
        </p:nvSpPr>
        <p:spPr>
          <a:xfrm>
            <a:off x="279674" y="901120"/>
            <a:ext cx="5439251" cy="831404"/>
          </a:xfrm>
          <a:prstGeom prst="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8" name="Connecteur droit avec flèche 4">
            <a:extLst>
              <a:ext uri="{FF2B5EF4-FFF2-40B4-BE49-F238E27FC236}">
                <a16:creationId xmlns:a16="http://schemas.microsoft.com/office/drawing/2014/main" id="{62765FC0-1B5D-F062-6EB2-8C7F58649B35}"/>
              </a:ext>
            </a:extLst>
          </p:cNvPr>
          <p:cNvCxnSpPr>
            <a:cxnSpLocks/>
            <a:stCxn id="23" idx="2"/>
          </p:cNvCxnSpPr>
          <p:nvPr/>
        </p:nvCxnSpPr>
        <p:spPr>
          <a:xfrm flipH="1">
            <a:off x="2344471" y="1708489"/>
            <a:ext cx="19093" cy="4193110"/>
          </a:xfrm>
          <a:prstGeom prst="straightConnector1">
            <a:avLst/>
          </a:prstGeom>
          <a:ln w="5715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avec flèche 5">
            <a:extLst>
              <a:ext uri="{FF2B5EF4-FFF2-40B4-BE49-F238E27FC236}">
                <a16:creationId xmlns:a16="http://schemas.microsoft.com/office/drawing/2014/main" id="{B0A7FBE8-08E6-92B1-200D-F864C8FA8074}"/>
              </a:ext>
            </a:extLst>
          </p:cNvPr>
          <p:cNvCxnSpPr>
            <a:cxnSpLocks/>
            <a:stCxn id="24" idx="2"/>
          </p:cNvCxnSpPr>
          <p:nvPr/>
        </p:nvCxnSpPr>
        <p:spPr>
          <a:xfrm>
            <a:off x="3916180" y="1701643"/>
            <a:ext cx="2066" cy="4199956"/>
          </a:xfrm>
          <a:prstGeom prst="straightConnector1">
            <a:avLst/>
          </a:prstGeom>
          <a:ln w="5715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ZoneTexte 30">
            <a:extLst>
              <a:ext uri="{FF2B5EF4-FFF2-40B4-BE49-F238E27FC236}">
                <a16:creationId xmlns:a16="http://schemas.microsoft.com/office/drawing/2014/main" id="{A08A5933-EF41-640D-F62A-C488B865B93B}"/>
              </a:ext>
            </a:extLst>
          </p:cNvPr>
          <p:cNvSpPr txBox="1"/>
          <p:nvPr/>
        </p:nvSpPr>
        <p:spPr>
          <a:xfrm>
            <a:off x="1354996" y="1339157"/>
            <a:ext cx="20171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u="sng" dirty="0"/>
              <a:t>Produits pétroliers</a:t>
            </a:r>
          </a:p>
        </p:txBody>
      </p:sp>
      <p:sp>
        <p:nvSpPr>
          <p:cNvPr id="24" name="ZoneTexte 32">
            <a:extLst>
              <a:ext uri="{FF2B5EF4-FFF2-40B4-BE49-F238E27FC236}">
                <a16:creationId xmlns:a16="http://schemas.microsoft.com/office/drawing/2014/main" id="{DF827B71-9C3C-6368-DFCB-4F07538C4DA5}"/>
              </a:ext>
            </a:extLst>
          </p:cNvPr>
          <p:cNvSpPr txBox="1"/>
          <p:nvPr/>
        </p:nvSpPr>
        <p:spPr>
          <a:xfrm>
            <a:off x="3247658" y="1332311"/>
            <a:ext cx="13370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u="sng" dirty="0"/>
              <a:t>Gaz</a:t>
            </a:r>
          </a:p>
        </p:txBody>
      </p:sp>
      <p:sp>
        <p:nvSpPr>
          <p:cNvPr id="26" name="ZoneTexte 33">
            <a:extLst>
              <a:ext uri="{FF2B5EF4-FFF2-40B4-BE49-F238E27FC236}">
                <a16:creationId xmlns:a16="http://schemas.microsoft.com/office/drawing/2014/main" id="{63C920DF-6E47-A229-D8ED-184D1A9B02A1}"/>
              </a:ext>
            </a:extLst>
          </p:cNvPr>
          <p:cNvSpPr txBox="1"/>
          <p:nvPr/>
        </p:nvSpPr>
        <p:spPr>
          <a:xfrm>
            <a:off x="303735" y="1393866"/>
            <a:ext cx="119981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/>
              <a:t>Charbon</a:t>
            </a:r>
          </a:p>
        </p:txBody>
      </p:sp>
      <p:cxnSp>
        <p:nvCxnSpPr>
          <p:cNvPr id="36" name="Connecteur droit avec flèche 34">
            <a:extLst>
              <a:ext uri="{FF2B5EF4-FFF2-40B4-BE49-F238E27FC236}">
                <a16:creationId xmlns:a16="http://schemas.microsoft.com/office/drawing/2014/main" id="{3FFB2BCF-6FD7-8DAF-3A5A-1EE510A73AA7}"/>
              </a:ext>
            </a:extLst>
          </p:cNvPr>
          <p:cNvCxnSpPr>
            <a:cxnSpLocks/>
            <a:stCxn id="26" idx="2"/>
          </p:cNvCxnSpPr>
          <p:nvPr/>
        </p:nvCxnSpPr>
        <p:spPr>
          <a:xfrm>
            <a:off x="903644" y="1701643"/>
            <a:ext cx="0" cy="4148037"/>
          </a:xfrm>
          <a:prstGeom prst="straightConnector1">
            <a:avLst/>
          </a:prstGeom>
          <a:ln w="1905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eur droit avec flèche 54">
            <a:extLst>
              <a:ext uri="{FF2B5EF4-FFF2-40B4-BE49-F238E27FC236}">
                <a16:creationId xmlns:a16="http://schemas.microsoft.com/office/drawing/2014/main" id="{320E1D58-4719-AC6B-D222-37E353DA7484}"/>
              </a:ext>
            </a:extLst>
          </p:cNvPr>
          <p:cNvCxnSpPr>
            <a:cxnSpLocks/>
          </p:cNvCxnSpPr>
          <p:nvPr/>
        </p:nvCxnSpPr>
        <p:spPr>
          <a:xfrm>
            <a:off x="5157525" y="1516977"/>
            <a:ext cx="0" cy="2197294"/>
          </a:xfrm>
          <a:prstGeom prst="straightConnector1">
            <a:avLst/>
          </a:prstGeom>
          <a:ln w="50800">
            <a:solidFill>
              <a:schemeClr val="accent6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cteur droit avec flèche 68">
            <a:extLst>
              <a:ext uri="{FF2B5EF4-FFF2-40B4-BE49-F238E27FC236}">
                <a16:creationId xmlns:a16="http://schemas.microsoft.com/office/drawing/2014/main" id="{AD35EE25-D8D5-B7F0-34D5-561707A4040A}"/>
              </a:ext>
            </a:extLst>
          </p:cNvPr>
          <p:cNvCxnSpPr>
            <a:cxnSpLocks/>
          </p:cNvCxnSpPr>
          <p:nvPr/>
        </p:nvCxnSpPr>
        <p:spPr>
          <a:xfrm>
            <a:off x="4295162" y="1516977"/>
            <a:ext cx="871603" cy="0"/>
          </a:xfrm>
          <a:prstGeom prst="straightConnector1">
            <a:avLst/>
          </a:prstGeom>
          <a:ln w="50800">
            <a:solidFill>
              <a:schemeClr val="accent6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ZoneTexte 55">
            <a:extLst>
              <a:ext uri="{FF2B5EF4-FFF2-40B4-BE49-F238E27FC236}">
                <a16:creationId xmlns:a16="http://schemas.microsoft.com/office/drawing/2014/main" id="{EB2D96B5-7BFE-7357-631E-E8BFA8907FEF}"/>
              </a:ext>
            </a:extLst>
          </p:cNvPr>
          <p:cNvSpPr txBox="1"/>
          <p:nvPr/>
        </p:nvSpPr>
        <p:spPr>
          <a:xfrm>
            <a:off x="284928" y="899340"/>
            <a:ext cx="5415193" cy="369332"/>
          </a:xfrm>
          <a:prstGeom prst="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Non-électrique</a:t>
            </a:r>
          </a:p>
        </p:txBody>
      </p:sp>
      <p:sp>
        <p:nvSpPr>
          <p:cNvPr id="44" name="Prostokąt 43">
            <a:extLst>
              <a:ext uri="{FF2B5EF4-FFF2-40B4-BE49-F238E27FC236}">
                <a16:creationId xmlns:a16="http://schemas.microsoft.com/office/drawing/2014/main" id="{A1259144-57BA-FA48-19F9-CFCD2F3F1976}"/>
              </a:ext>
            </a:extLst>
          </p:cNvPr>
          <p:cNvSpPr/>
          <p:nvPr/>
        </p:nvSpPr>
        <p:spPr>
          <a:xfrm>
            <a:off x="9380758" y="887597"/>
            <a:ext cx="2688831" cy="889427"/>
          </a:xfrm>
          <a:prstGeom prst="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6" name="ZoneTexte 55">
            <a:extLst>
              <a:ext uri="{FF2B5EF4-FFF2-40B4-BE49-F238E27FC236}">
                <a16:creationId xmlns:a16="http://schemas.microsoft.com/office/drawing/2014/main" id="{BC9DEBAE-294B-8B32-C9F4-F00BAC56A678}"/>
              </a:ext>
            </a:extLst>
          </p:cNvPr>
          <p:cNvSpPr txBox="1"/>
          <p:nvPr/>
        </p:nvSpPr>
        <p:spPr>
          <a:xfrm>
            <a:off x="9396234" y="900032"/>
            <a:ext cx="2657877" cy="369332"/>
          </a:xfrm>
          <a:prstGeom prst="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Non-électrique</a:t>
            </a:r>
          </a:p>
        </p:txBody>
      </p:sp>
      <p:sp>
        <p:nvSpPr>
          <p:cNvPr id="47" name="ZoneTexte 31">
            <a:extLst>
              <a:ext uri="{FF2B5EF4-FFF2-40B4-BE49-F238E27FC236}">
                <a16:creationId xmlns:a16="http://schemas.microsoft.com/office/drawing/2014/main" id="{252B5289-B144-FC89-38FE-3E57FBB460EB}"/>
              </a:ext>
            </a:extLst>
          </p:cNvPr>
          <p:cNvSpPr txBox="1"/>
          <p:nvPr/>
        </p:nvSpPr>
        <p:spPr>
          <a:xfrm>
            <a:off x="10933081" y="1330800"/>
            <a:ext cx="10089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Animale</a:t>
            </a:r>
          </a:p>
        </p:txBody>
      </p:sp>
      <p:sp>
        <p:nvSpPr>
          <p:cNvPr id="50" name="ZoneTexte 36">
            <a:extLst>
              <a:ext uri="{FF2B5EF4-FFF2-40B4-BE49-F238E27FC236}">
                <a16:creationId xmlns:a16="http://schemas.microsoft.com/office/drawing/2014/main" id="{22C077A1-ED97-6B02-AC52-5A6926CBD8BD}"/>
              </a:ext>
            </a:extLst>
          </p:cNvPr>
          <p:cNvSpPr txBox="1"/>
          <p:nvPr/>
        </p:nvSpPr>
        <p:spPr>
          <a:xfrm>
            <a:off x="9853681" y="1330442"/>
            <a:ext cx="10089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Vent</a:t>
            </a:r>
          </a:p>
        </p:txBody>
      </p:sp>
      <p:cxnSp>
        <p:nvCxnSpPr>
          <p:cNvPr id="51" name="Connecteur droit avec flèche 39">
            <a:extLst>
              <a:ext uri="{FF2B5EF4-FFF2-40B4-BE49-F238E27FC236}">
                <a16:creationId xmlns:a16="http://schemas.microsoft.com/office/drawing/2014/main" id="{D7425ED1-23A3-4B17-C84D-4DF1D4E86BCF}"/>
              </a:ext>
            </a:extLst>
          </p:cNvPr>
          <p:cNvCxnSpPr>
            <a:cxnSpLocks/>
          </p:cNvCxnSpPr>
          <p:nvPr/>
        </p:nvCxnSpPr>
        <p:spPr>
          <a:xfrm>
            <a:off x="10389882" y="1677149"/>
            <a:ext cx="0" cy="4224450"/>
          </a:xfrm>
          <a:prstGeom prst="straightConnector1">
            <a:avLst/>
          </a:prstGeom>
          <a:ln w="1905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necteur droit avec flèche 8">
            <a:extLst>
              <a:ext uri="{FF2B5EF4-FFF2-40B4-BE49-F238E27FC236}">
                <a16:creationId xmlns:a16="http://schemas.microsoft.com/office/drawing/2014/main" id="{E3B59469-5259-5B60-BD05-B9561CD650A1}"/>
              </a:ext>
            </a:extLst>
          </p:cNvPr>
          <p:cNvCxnSpPr>
            <a:cxnSpLocks/>
          </p:cNvCxnSpPr>
          <p:nvPr/>
        </p:nvCxnSpPr>
        <p:spPr>
          <a:xfrm>
            <a:off x="11353800" y="1677149"/>
            <a:ext cx="0" cy="4236133"/>
          </a:xfrm>
          <a:prstGeom prst="straightConnector1">
            <a:avLst/>
          </a:prstGeom>
          <a:ln w="5715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7">
            <a:extLst>
              <a:ext uri="{FF2B5EF4-FFF2-40B4-BE49-F238E27FC236}">
                <a16:creationId xmlns:a16="http://schemas.microsoft.com/office/drawing/2014/main" id="{8AD9B8C4-E93F-9B19-2C59-625DE0B1706C}"/>
              </a:ext>
            </a:extLst>
          </p:cNvPr>
          <p:cNvSpPr/>
          <p:nvPr/>
        </p:nvSpPr>
        <p:spPr>
          <a:xfrm>
            <a:off x="1878163" y="2921404"/>
            <a:ext cx="1012873" cy="369332"/>
          </a:xfrm>
          <a:prstGeom prst="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tx1"/>
                </a:solidFill>
              </a:rPr>
              <a:t>Oléoducs</a:t>
            </a:r>
          </a:p>
        </p:txBody>
      </p:sp>
      <p:sp>
        <p:nvSpPr>
          <p:cNvPr id="3" name="Rectangle 28">
            <a:extLst>
              <a:ext uri="{FF2B5EF4-FFF2-40B4-BE49-F238E27FC236}">
                <a16:creationId xmlns:a16="http://schemas.microsoft.com/office/drawing/2014/main" id="{5E54672A-DD81-0326-0D83-0F23D2101BBC}"/>
              </a:ext>
            </a:extLst>
          </p:cNvPr>
          <p:cNvSpPr/>
          <p:nvPr/>
        </p:nvSpPr>
        <p:spPr>
          <a:xfrm>
            <a:off x="3409744" y="2903513"/>
            <a:ext cx="1012873" cy="369332"/>
          </a:xfrm>
          <a:prstGeom prst="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tx1"/>
                </a:solidFill>
              </a:rPr>
              <a:t>Gazoducs</a:t>
            </a:r>
          </a:p>
        </p:txBody>
      </p:sp>
    </p:spTree>
    <p:extLst>
      <p:ext uri="{BB962C8B-B14F-4D97-AF65-F5344CB8AC3E}">
        <p14:creationId xmlns:p14="http://schemas.microsoft.com/office/powerpoint/2010/main" val="32092622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ZoneTexte 25">
            <a:extLst>
              <a:ext uri="{FF2B5EF4-FFF2-40B4-BE49-F238E27FC236}">
                <a16:creationId xmlns:a16="http://schemas.microsoft.com/office/drawing/2014/main" id="{3E3C3118-F226-FB43-AEAD-078016A9BB0D}"/>
              </a:ext>
            </a:extLst>
          </p:cNvPr>
          <p:cNvSpPr txBox="1"/>
          <p:nvPr/>
        </p:nvSpPr>
        <p:spPr>
          <a:xfrm>
            <a:off x="7076526" y="4633392"/>
            <a:ext cx="16185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fr-FR" sz="2000" dirty="0"/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3BDC62E0-F50E-3248-9A4E-0A92E0A79AB1}"/>
              </a:ext>
            </a:extLst>
          </p:cNvPr>
          <p:cNvSpPr txBox="1"/>
          <p:nvPr/>
        </p:nvSpPr>
        <p:spPr>
          <a:xfrm>
            <a:off x="0" y="312176"/>
            <a:ext cx="12191993" cy="46166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fr-FR" sz="2400" dirty="0"/>
              <a:t>4. Qui les utilise et pour quoi ?</a:t>
            </a:r>
          </a:p>
        </p:txBody>
      </p:sp>
      <p:cxnSp>
        <p:nvCxnSpPr>
          <p:cNvPr id="3" name="Connecteur droit 2">
            <a:extLst>
              <a:ext uri="{FF2B5EF4-FFF2-40B4-BE49-F238E27FC236}">
                <a16:creationId xmlns:a16="http://schemas.microsoft.com/office/drawing/2014/main" id="{56E61FC7-5B47-164C-A648-667074115C0D}"/>
              </a:ext>
            </a:extLst>
          </p:cNvPr>
          <p:cNvCxnSpPr/>
          <p:nvPr/>
        </p:nvCxnSpPr>
        <p:spPr>
          <a:xfrm>
            <a:off x="0" y="3780328"/>
            <a:ext cx="12192000" cy="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droit 38">
            <a:extLst>
              <a:ext uri="{FF2B5EF4-FFF2-40B4-BE49-F238E27FC236}">
                <a16:creationId xmlns:a16="http://schemas.microsoft.com/office/drawing/2014/main" id="{DCD8A247-3844-1A45-B10E-4E2C9019F588}"/>
              </a:ext>
            </a:extLst>
          </p:cNvPr>
          <p:cNvCxnSpPr/>
          <p:nvPr/>
        </p:nvCxnSpPr>
        <p:spPr>
          <a:xfrm>
            <a:off x="0" y="4662562"/>
            <a:ext cx="12192000" cy="0"/>
          </a:xfrm>
          <a:prstGeom prst="line">
            <a:avLst/>
          </a:prstGeom>
          <a:ln w="19050">
            <a:solidFill>
              <a:schemeClr val="tx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necteur droit avec flèche 42">
            <a:extLst>
              <a:ext uri="{FF2B5EF4-FFF2-40B4-BE49-F238E27FC236}">
                <a16:creationId xmlns:a16="http://schemas.microsoft.com/office/drawing/2014/main" id="{A31D579B-FEDF-A347-AACC-47A6501BC45F}"/>
              </a:ext>
            </a:extLst>
          </p:cNvPr>
          <p:cNvCxnSpPr>
            <a:cxnSpLocks/>
            <a:endCxn id="56" idx="0"/>
          </p:cNvCxnSpPr>
          <p:nvPr/>
        </p:nvCxnSpPr>
        <p:spPr>
          <a:xfrm>
            <a:off x="7877997" y="2010978"/>
            <a:ext cx="7815" cy="946496"/>
          </a:xfrm>
          <a:prstGeom prst="straightConnector1">
            <a:avLst/>
          </a:prstGeom>
          <a:ln w="1016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necteur droit 44">
            <a:extLst>
              <a:ext uri="{FF2B5EF4-FFF2-40B4-BE49-F238E27FC236}">
                <a16:creationId xmlns:a16="http://schemas.microsoft.com/office/drawing/2014/main" id="{18555CDA-9CB2-424B-9679-0A0EABF92DCC}"/>
              </a:ext>
            </a:extLst>
          </p:cNvPr>
          <p:cNvCxnSpPr/>
          <p:nvPr/>
        </p:nvCxnSpPr>
        <p:spPr>
          <a:xfrm>
            <a:off x="0" y="5940000"/>
            <a:ext cx="121920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ZoneTexte 45">
            <a:extLst>
              <a:ext uri="{FF2B5EF4-FFF2-40B4-BE49-F238E27FC236}">
                <a16:creationId xmlns:a16="http://schemas.microsoft.com/office/drawing/2014/main" id="{56620B7A-37A1-5B49-92EB-54BAF191EB10}"/>
              </a:ext>
            </a:extLst>
          </p:cNvPr>
          <p:cNvSpPr txBox="1"/>
          <p:nvPr/>
        </p:nvSpPr>
        <p:spPr>
          <a:xfrm>
            <a:off x="0" y="2790637"/>
            <a:ext cx="1431607" cy="92333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u="sng" dirty="0"/>
              <a:t>Usages industriels et agricole</a:t>
            </a:r>
            <a:endParaRPr lang="fr-FR" b="1" i="1" u="sng" dirty="0"/>
          </a:p>
        </p:txBody>
      </p:sp>
      <p:sp>
        <p:nvSpPr>
          <p:cNvPr id="47" name="ZoneTexte 46">
            <a:extLst>
              <a:ext uri="{FF2B5EF4-FFF2-40B4-BE49-F238E27FC236}">
                <a16:creationId xmlns:a16="http://schemas.microsoft.com/office/drawing/2014/main" id="{80E429D0-27E5-9D48-B598-E9735A323EA1}"/>
              </a:ext>
            </a:extLst>
          </p:cNvPr>
          <p:cNvSpPr txBox="1"/>
          <p:nvPr/>
        </p:nvSpPr>
        <p:spPr>
          <a:xfrm>
            <a:off x="0" y="3906104"/>
            <a:ext cx="1431607" cy="5847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600" b="1" u="sng" dirty="0"/>
              <a:t>Usages Collectifs</a:t>
            </a:r>
            <a:endParaRPr lang="fr-FR" sz="1600" b="1" i="1" u="sng" dirty="0"/>
          </a:p>
        </p:txBody>
      </p:sp>
      <p:sp>
        <p:nvSpPr>
          <p:cNvPr id="48" name="ZoneTexte 47">
            <a:extLst>
              <a:ext uri="{FF2B5EF4-FFF2-40B4-BE49-F238E27FC236}">
                <a16:creationId xmlns:a16="http://schemas.microsoft.com/office/drawing/2014/main" id="{3B562B06-4EED-E649-8A6B-7D304EF7572D}"/>
              </a:ext>
            </a:extLst>
          </p:cNvPr>
          <p:cNvSpPr txBox="1"/>
          <p:nvPr/>
        </p:nvSpPr>
        <p:spPr>
          <a:xfrm>
            <a:off x="-6879" y="4778061"/>
            <a:ext cx="1438486" cy="5232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400" b="1" u="sng" dirty="0"/>
              <a:t>Usages individuels</a:t>
            </a:r>
            <a:endParaRPr lang="fr-FR" sz="1400" b="1" i="1" u="sng" dirty="0"/>
          </a:p>
        </p:txBody>
      </p:sp>
      <p:sp>
        <p:nvSpPr>
          <p:cNvPr id="50" name="ZoneTexte 49">
            <a:extLst>
              <a:ext uri="{FF2B5EF4-FFF2-40B4-BE49-F238E27FC236}">
                <a16:creationId xmlns:a16="http://schemas.microsoft.com/office/drawing/2014/main" id="{6EEB1FC0-3868-9148-87BA-A4ABE6341D2C}"/>
              </a:ext>
            </a:extLst>
          </p:cNvPr>
          <p:cNvSpPr txBox="1"/>
          <p:nvPr/>
        </p:nvSpPr>
        <p:spPr>
          <a:xfrm>
            <a:off x="1805862" y="3834617"/>
            <a:ext cx="21929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/>
              <a:t>Moteurs thermiques</a:t>
            </a:r>
          </a:p>
          <a:p>
            <a:pPr algn="ctr"/>
            <a:r>
              <a:rPr lang="fr-FR" sz="1600" i="1" dirty="0"/>
              <a:t>(avion, bus)</a:t>
            </a:r>
          </a:p>
        </p:txBody>
      </p:sp>
      <p:sp>
        <p:nvSpPr>
          <p:cNvPr id="51" name="ZoneTexte 50">
            <a:extLst>
              <a:ext uri="{FF2B5EF4-FFF2-40B4-BE49-F238E27FC236}">
                <a16:creationId xmlns:a16="http://schemas.microsoft.com/office/drawing/2014/main" id="{E4626C63-B650-5B4A-83D5-4C5B1FFEFE46}"/>
              </a:ext>
            </a:extLst>
          </p:cNvPr>
          <p:cNvSpPr txBox="1"/>
          <p:nvPr/>
        </p:nvSpPr>
        <p:spPr>
          <a:xfrm>
            <a:off x="1893034" y="5202192"/>
            <a:ext cx="20107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/>
              <a:t>Moteurs thermiques</a:t>
            </a:r>
          </a:p>
          <a:p>
            <a:pPr algn="ctr"/>
            <a:r>
              <a:rPr lang="fr-FR" sz="1400" i="1" dirty="0"/>
              <a:t>(voiture, moto)</a:t>
            </a:r>
          </a:p>
        </p:txBody>
      </p:sp>
      <p:sp>
        <p:nvSpPr>
          <p:cNvPr id="52" name="ZoneTexte 51">
            <a:extLst>
              <a:ext uri="{FF2B5EF4-FFF2-40B4-BE49-F238E27FC236}">
                <a16:creationId xmlns:a16="http://schemas.microsoft.com/office/drawing/2014/main" id="{90A9F604-E5D7-3648-9E6B-BE7833881DEC}"/>
              </a:ext>
            </a:extLst>
          </p:cNvPr>
          <p:cNvSpPr txBox="1"/>
          <p:nvPr/>
        </p:nvSpPr>
        <p:spPr>
          <a:xfrm>
            <a:off x="1803903" y="2885021"/>
            <a:ext cx="21929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/>
              <a:t>Moteurs thermiques</a:t>
            </a:r>
          </a:p>
          <a:p>
            <a:pPr algn="ctr"/>
            <a:r>
              <a:rPr lang="fr-FR" sz="1200" i="1" dirty="0"/>
              <a:t>(camions, cargos, bateaux, tracteurs)</a:t>
            </a:r>
          </a:p>
        </p:txBody>
      </p:sp>
      <p:sp>
        <p:nvSpPr>
          <p:cNvPr id="53" name="Ellipse 52">
            <a:extLst>
              <a:ext uri="{FF2B5EF4-FFF2-40B4-BE49-F238E27FC236}">
                <a16:creationId xmlns:a16="http://schemas.microsoft.com/office/drawing/2014/main" id="{1C967D2B-23B5-584E-9676-31A4297D663A}"/>
              </a:ext>
            </a:extLst>
          </p:cNvPr>
          <p:cNvSpPr/>
          <p:nvPr/>
        </p:nvSpPr>
        <p:spPr>
          <a:xfrm>
            <a:off x="1054793" y="5327967"/>
            <a:ext cx="1042399" cy="486258"/>
          </a:xfrm>
          <a:prstGeom prst="ellipse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b="1" dirty="0">
                <a:solidFill>
                  <a:sysClr val="windowText" lastClr="000000"/>
                </a:solidFill>
              </a:rPr>
              <a:t>Chauffage</a:t>
            </a:r>
          </a:p>
        </p:txBody>
      </p:sp>
      <p:sp>
        <p:nvSpPr>
          <p:cNvPr id="40" name="Ellipse 39">
            <a:extLst>
              <a:ext uri="{FF2B5EF4-FFF2-40B4-BE49-F238E27FC236}">
                <a16:creationId xmlns:a16="http://schemas.microsoft.com/office/drawing/2014/main" id="{9EF1DC9E-C589-2D44-9714-CA741156376E}"/>
              </a:ext>
            </a:extLst>
          </p:cNvPr>
          <p:cNvSpPr/>
          <p:nvPr/>
        </p:nvSpPr>
        <p:spPr>
          <a:xfrm>
            <a:off x="9732029" y="4265389"/>
            <a:ext cx="2338922" cy="1273796"/>
          </a:xfrm>
          <a:prstGeom prst="ellipse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>
                <a:solidFill>
                  <a:sysClr val="windowText" lastClr="000000"/>
                </a:solidFill>
              </a:rPr>
              <a:t>- Mobilité douce</a:t>
            </a:r>
          </a:p>
          <a:p>
            <a:pPr algn="ctr"/>
            <a:r>
              <a:rPr lang="fr-FR" sz="1200" dirty="0">
                <a:solidFill>
                  <a:sysClr val="windowText" lastClr="000000"/>
                </a:solidFill>
              </a:rPr>
              <a:t>(vélo, trottinette, marche, voile)</a:t>
            </a:r>
          </a:p>
        </p:txBody>
      </p:sp>
      <p:sp>
        <p:nvSpPr>
          <p:cNvPr id="55" name="ZoneTexte 54">
            <a:extLst>
              <a:ext uri="{FF2B5EF4-FFF2-40B4-BE49-F238E27FC236}">
                <a16:creationId xmlns:a16="http://schemas.microsoft.com/office/drawing/2014/main" id="{4E43170B-AC77-6C40-AE82-D22BEF9EA414}"/>
              </a:ext>
            </a:extLst>
          </p:cNvPr>
          <p:cNvSpPr txBox="1"/>
          <p:nvPr/>
        </p:nvSpPr>
        <p:spPr>
          <a:xfrm>
            <a:off x="4211691" y="5502046"/>
            <a:ext cx="21929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/>
              <a:t>Cuisine domestique</a:t>
            </a:r>
            <a:endParaRPr lang="fr-FR" sz="1200" i="1" dirty="0"/>
          </a:p>
        </p:txBody>
      </p:sp>
      <p:sp>
        <p:nvSpPr>
          <p:cNvPr id="56" name="ZoneTexte 55">
            <a:extLst>
              <a:ext uri="{FF2B5EF4-FFF2-40B4-BE49-F238E27FC236}">
                <a16:creationId xmlns:a16="http://schemas.microsoft.com/office/drawing/2014/main" id="{B6D12C8C-2C33-9543-9551-9FB88825A05C}"/>
              </a:ext>
            </a:extLst>
          </p:cNvPr>
          <p:cNvSpPr txBox="1"/>
          <p:nvPr/>
        </p:nvSpPr>
        <p:spPr>
          <a:xfrm>
            <a:off x="6789329" y="2957474"/>
            <a:ext cx="21929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/>
              <a:t>Industrie électro intensive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1D7ADF01-A010-4845-A238-159505A5F1DE}"/>
              </a:ext>
            </a:extLst>
          </p:cNvPr>
          <p:cNvSpPr/>
          <p:nvPr/>
        </p:nvSpPr>
        <p:spPr>
          <a:xfrm>
            <a:off x="6489511" y="1137820"/>
            <a:ext cx="2770986" cy="873158"/>
          </a:xfrm>
          <a:prstGeom prst="rect">
            <a:avLst/>
          </a:prstGeom>
          <a:solidFill>
            <a:schemeClr val="accent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dirty="0"/>
              <a:t>ÉLECTRICITÉ</a:t>
            </a:r>
          </a:p>
        </p:txBody>
      </p:sp>
      <p:sp>
        <p:nvSpPr>
          <p:cNvPr id="58" name="Ellipse 57">
            <a:extLst>
              <a:ext uri="{FF2B5EF4-FFF2-40B4-BE49-F238E27FC236}">
                <a16:creationId xmlns:a16="http://schemas.microsoft.com/office/drawing/2014/main" id="{14FA4B52-439A-9F47-84D6-7BCA30F51AF9}"/>
              </a:ext>
            </a:extLst>
          </p:cNvPr>
          <p:cNvSpPr/>
          <p:nvPr/>
        </p:nvSpPr>
        <p:spPr>
          <a:xfrm>
            <a:off x="2785881" y="4435242"/>
            <a:ext cx="3524126" cy="623668"/>
          </a:xfrm>
          <a:prstGeom prst="ellipse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ysClr val="windowText" lastClr="000000"/>
                </a:solidFill>
              </a:rPr>
              <a:t>Chauffage</a:t>
            </a:r>
          </a:p>
        </p:txBody>
      </p:sp>
      <p:sp>
        <p:nvSpPr>
          <p:cNvPr id="25" name="Ellipse 57">
            <a:extLst>
              <a:ext uri="{FF2B5EF4-FFF2-40B4-BE49-F238E27FC236}">
                <a16:creationId xmlns:a16="http://schemas.microsoft.com/office/drawing/2014/main" id="{4DDD3F77-080B-B493-8F80-A6991B417419}"/>
              </a:ext>
            </a:extLst>
          </p:cNvPr>
          <p:cNvSpPr/>
          <p:nvPr/>
        </p:nvSpPr>
        <p:spPr>
          <a:xfrm>
            <a:off x="6820342" y="4265388"/>
            <a:ext cx="2088015" cy="1236658"/>
          </a:xfrm>
          <a:prstGeom prst="ellipse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>
                <a:solidFill>
                  <a:schemeClr val="tx1"/>
                </a:solidFill>
              </a:rPr>
              <a:t>Usages électriques Résidentiels</a:t>
            </a:r>
            <a:endParaRPr lang="fr-FR" sz="2000" dirty="0">
              <a:solidFill>
                <a:schemeClr val="tx1"/>
              </a:solidFill>
            </a:endParaRPr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A4DCE68B-F1EA-2ADE-E1C1-3D7BD134C151}"/>
              </a:ext>
            </a:extLst>
          </p:cNvPr>
          <p:cNvSpPr/>
          <p:nvPr/>
        </p:nvSpPr>
        <p:spPr>
          <a:xfrm>
            <a:off x="1258538" y="1137820"/>
            <a:ext cx="5160546" cy="873158"/>
          </a:xfrm>
          <a:prstGeom prst="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35">
            <a:extLst>
              <a:ext uri="{FF2B5EF4-FFF2-40B4-BE49-F238E27FC236}">
                <a16:creationId xmlns:a16="http://schemas.microsoft.com/office/drawing/2014/main" id="{F36F95AB-00A3-D701-9A8D-0EC14D0F0DC2}"/>
              </a:ext>
            </a:extLst>
          </p:cNvPr>
          <p:cNvSpPr txBox="1"/>
          <p:nvPr/>
        </p:nvSpPr>
        <p:spPr>
          <a:xfrm>
            <a:off x="999752" y="1697561"/>
            <a:ext cx="119981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" dirty="0"/>
              <a:t>Charbon</a:t>
            </a:r>
          </a:p>
        </p:txBody>
      </p:sp>
      <p:sp>
        <p:nvSpPr>
          <p:cNvPr id="8" name="ZoneTexte 33">
            <a:extLst>
              <a:ext uri="{FF2B5EF4-FFF2-40B4-BE49-F238E27FC236}">
                <a16:creationId xmlns:a16="http://schemas.microsoft.com/office/drawing/2014/main" id="{A97CC1F8-9A97-3894-6262-BFFB114300D6}"/>
              </a:ext>
            </a:extLst>
          </p:cNvPr>
          <p:cNvSpPr txBox="1"/>
          <p:nvPr/>
        </p:nvSpPr>
        <p:spPr>
          <a:xfrm>
            <a:off x="2152218" y="1564987"/>
            <a:ext cx="19404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u="sng" dirty="0"/>
              <a:t>Produits pétroliers</a:t>
            </a:r>
          </a:p>
        </p:txBody>
      </p:sp>
      <p:sp>
        <p:nvSpPr>
          <p:cNvPr id="9" name="ZoneTexte 34">
            <a:extLst>
              <a:ext uri="{FF2B5EF4-FFF2-40B4-BE49-F238E27FC236}">
                <a16:creationId xmlns:a16="http://schemas.microsoft.com/office/drawing/2014/main" id="{74CAED0D-3F97-94E8-78E6-C32D9DB196EA}"/>
              </a:ext>
            </a:extLst>
          </p:cNvPr>
          <p:cNvSpPr txBox="1"/>
          <p:nvPr/>
        </p:nvSpPr>
        <p:spPr>
          <a:xfrm>
            <a:off x="4554831" y="1560101"/>
            <a:ext cx="13370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u="sng" dirty="0"/>
              <a:t>Gaz</a:t>
            </a:r>
          </a:p>
        </p:txBody>
      </p:sp>
      <p:sp>
        <p:nvSpPr>
          <p:cNvPr id="10" name="ZoneTexte 55">
            <a:extLst>
              <a:ext uri="{FF2B5EF4-FFF2-40B4-BE49-F238E27FC236}">
                <a16:creationId xmlns:a16="http://schemas.microsoft.com/office/drawing/2014/main" id="{4CE2BA07-A508-A90E-32ED-307359ADDCAC}"/>
              </a:ext>
            </a:extLst>
          </p:cNvPr>
          <p:cNvSpPr txBox="1"/>
          <p:nvPr/>
        </p:nvSpPr>
        <p:spPr>
          <a:xfrm>
            <a:off x="1258538" y="1147024"/>
            <a:ext cx="5146118" cy="369332"/>
          </a:xfrm>
          <a:prstGeom prst="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Non-électriques</a:t>
            </a:r>
          </a:p>
        </p:txBody>
      </p:sp>
      <p:cxnSp>
        <p:nvCxnSpPr>
          <p:cNvPr id="15" name="Connecteur droit avec flèche 41">
            <a:extLst>
              <a:ext uri="{FF2B5EF4-FFF2-40B4-BE49-F238E27FC236}">
                <a16:creationId xmlns:a16="http://schemas.microsoft.com/office/drawing/2014/main" id="{912D1700-E8F9-5883-5C01-B1D7575ABE39}"/>
              </a:ext>
            </a:extLst>
          </p:cNvPr>
          <p:cNvCxnSpPr>
            <a:cxnSpLocks/>
            <a:endCxn id="53" idx="0"/>
          </p:cNvCxnSpPr>
          <p:nvPr/>
        </p:nvCxnSpPr>
        <p:spPr>
          <a:xfrm flipH="1">
            <a:off x="1575993" y="1943782"/>
            <a:ext cx="23668" cy="3384185"/>
          </a:xfrm>
          <a:prstGeom prst="straightConnector1">
            <a:avLst/>
          </a:prstGeom>
          <a:ln w="1905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avec flèche 3">
            <a:extLst>
              <a:ext uri="{FF2B5EF4-FFF2-40B4-BE49-F238E27FC236}">
                <a16:creationId xmlns:a16="http://schemas.microsoft.com/office/drawing/2014/main" id="{CBCCA5FE-964D-EABC-96FA-3CF918C68411}"/>
              </a:ext>
            </a:extLst>
          </p:cNvPr>
          <p:cNvCxnSpPr>
            <a:cxnSpLocks/>
          </p:cNvCxnSpPr>
          <p:nvPr/>
        </p:nvCxnSpPr>
        <p:spPr>
          <a:xfrm>
            <a:off x="2892732" y="1939488"/>
            <a:ext cx="7652" cy="905511"/>
          </a:xfrm>
          <a:prstGeom prst="straightConnector1">
            <a:avLst/>
          </a:prstGeom>
          <a:ln w="7620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avec flèche 40">
            <a:extLst>
              <a:ext uri="{FF2B5EF4-FFF2-40B4-BE49-F238E27FC236}">
                <a16:creationId xmlns:a16="http://schemas.microsoft.com/office/drawing/2014/main" id="{DDB3D20F-49FF-7D76-A38D-C427C42C2DB9}"/>
              </a:ext>
            </a:extLst>
          </p:cNvPr>
          <p:cNvCxnSpPr>
            <a:cxnSpLocks/>
            <a:endCxn id="62" idx="0"/>
          </p:cNvCxnSpPr>
          <p:nvPr/>
        </p:nvCxnSpPr>
        <p:spPr>
          <a:xfrm>
            <a:off x="5270288" y="1929433"/>
            <a:ext cx="13914" cy="992231"/>
          </a:xfrm>
          <a:prstGeom prst="straightConnector1">
            <a:avLst/>
          </a:prstGeom>
          <a:ln w="7620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Prostokąt 21">
            <a:extLst>
              <a:ext uri="{FF2B5EF4-FFF2-40B4-BE49-F238E27FC236}">
                <a16:creationId xmlns:a16="http://schemas.microsoft.com/office/drawing/2014/main" id="{A0A53909-2E00-2A9A-03EE-814AB99113A9}"/>
              </a:ext>
            </a:extLst>
          </p:cNvPr>
          <p:cNvSpPr/>
          <p:nvPr/>
        </p:nvSpPr>
        <p:spPr>
          <a:xfrm>
            <a:off x="9330924" y="1147023"/>
            <a:ext cx="2688831" cy="889427"/>
          </a:xfrm>
          <a:prstGeom prst="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ZoneTexte 55">
            <a:extLst>
              <a:ext uri="{FF2B5EF4-FFF2-40B4-BE49-F238E27FC236}">
                <a16:creationId xmlns:a16="http://schemas.microsoft.com/office/drawing/2014/main" id="{F261F026-D836-EE4E-073F-4E000CEE083D}"/>
              </a:ext>
            </a:extLst>
          </p:cNvPr>
          <p:cNvSpPr txBox="1"/>
          <p:nvPr/>
        </p:nvSpPr>
        <p:spPr>
          <a:xfrm>
            <a:off x="9346400" y="1159458"/>
            <a:ext cx="2657877" cy="369332"/>
          </a:xfrm>
          <a:prstGeom prst="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Non-électrique</a:t>
            </a:r>
          </a:p>
        </p:txBody>
      </p:sp>
      <p:sp>
        <p:nvSpPr>
          <p:cNvPr id="24" name="ZoneTexte 31">
            <a:extLst>
              <a:ext uri="{FF2B5EF4-FFF2-40B4-BE49-F238E27FC236}">
                <a16:creationId xmlns:a16="http://schemas.microsoft.com/office/drawing/2014/main" id="{91B078F2-B169-DCE4-8E96-BA2B8AA6607D}"/>
              </a:ext>
            </a:extLst>
          </p:cNvPr>
          <p:cNvSpPr txBox="1"/>
          <p:nvPr/>
        </p:nvSpPr>
        <p:spPr>
          <a:xfrm>
            <a:off x="10883247" y="1590226"/>
            <a:ext cx="10089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Animale</a:t>
            </a:r>
          </a:p>
        </p:txBody>
      </p:sp>
      <p:cxnSp>
        <p:nvCxnSpPr>
          <p:cNvPr id="28" name="Connecteur droit avec flèche 43">
            <a:extLst>
              <a:ext uri="{FF2B5EF4-FFF2-40B4-BE49-F238E27FC236}">
                <a16:creationId xmlns:a16="http://schemas.microsoft.com/office/drawing/2014/main" id="{AEC8290B-50CD-3C30-CD37-1233908B33B2}"/>
              </a:ext>
            </a:extLst>
          </p:cNvPr>
          <p:cNvCxnSpPr>
            <a:cxnSpLocks/>
          </p:cNvCxnSpPr>
          <p:nvPr/>
        </p:nvCxnSpPr>
        <p:spPr>
          <a:xfrm>
            <a:off x="11387733" y="1943782"/>
            <a:ext cx="0" cy="2321606"/>
          </a:xfrm>
          <a:prstGeom prst="straightConnector1">
            <a:avLst/>
          </a:prstGeom>
          <a:ln w="28575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ZoneTexte 36">
            <a:extLst>
              <a:ext uri="{FF2B5EF4-FFF2-40B4-BE49-F238E27FC236}">
                <a16:creationId xmlns:a16="http://schemas.microsoft.com/office/drawing/2014/main" id="{CB4FEC9E-A427-67FB-5806-A5389410AAAF}"/>
              </a:ext>
            </a:extLst>
          </p:cNvPr>
          <p:cNvSpPr txBox="1"/>
          <p:nvPr/>
        </p:nvSpPr>
        <p:spPr>
          <a:xfrm>
            <a:off x="9803847" y="1589868"/>
            <a:ext cx="10089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Vent</a:t>
            </a:r>
          </a:p>
        </p:txBody>
      </p:sp>
      <p:cxnSp>
        <p:nvCxnSpPr>
          <p:cNvPr id="30" name="Connecteur droit avec flèche 37">
            <a:extLst>
              <a:ext uri="{FF2B5EF4-FFF2-40B4-BE49-F238E27FC236}">
                <a16:creationId xmlns:a16="http://schemas.microsoft.com/office/drawing/2014/main" id="{8EB28CA0-F82C-236F-2A53-8F28C4FDFD3F}"/>
              </a:ext>
            </a:extLst>
          </p:cNvPr>
          <p:cNvCxnSpPr>
            <a:cxnSpLocks/>
          </p:cNvCxnSpPr>
          <p:nvPr/>
        </p:nvCxnSpPr>
        <p:spPr>
          <a:xfrm>
            <a:off x="10369439" y="1929433"/>
            <a:ext cx="9322" cy="2256659"/>
          </a:xfrm>
          <a:prstGeom prst="straightConnector1">
            <a:avLst/>
          </a:prstGeom>
          <a:ln w="1905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ZoneTexte 48">
            <a:extLst>
              <a:ext uri="{FF2B5EF4-FFF2-40B4-BE49-F238E27FC236}">
                <a16:creationId xmlns:a16="http://schemas.microsoft.com/office/drawing/2014/main" id="{9F7B4EF6-9513-F5C8-DB18-71A1A2AD3BC8}"/>
              </a:ext>
            </a:extLst>
          </p:cNvPr>
          <p:cNvSpPr txBox="1"/>
          <p:nvPr/>
        </p:nvSpPr>
        <p:spPr>
          <a:xfrm>
            <a:off x="4308177" y="2921664"/>
            <a:ext cx="19520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/>
              <a:t>Processus industriels</a:t>
            </a:r>
            <a:endParaRPr lang="fr-FR" sz="2000" i="1" dirty="0"/>
          </a:p>
        </p:txBody>
      </p:sp>
      <p:cxnSp>
        <p:nvCxnSpPr>
          <p:cNvPr id="67" name="Connecteur droit avec flèche 40">
            <a:extLst>
              <a:ext uri="{FF2B5EF4-FFF2-40B4-BE49-F238E27FC236}">
                <a16:creationId xmlns:a16="http://schemas.microsoft.com/office/drawing/2014/main" id="{D3F53608-8593-4A54-CA39-9D0DF6D4A4D2}"/>
              </a:ext>
            </a:extLst>
          </p:cNvPr>
          <p:cNvCxnSpPr>
            <a:cxnSpLocks/>
          </p:cNvCxnSpPr>
          <p:nvPr/>
        </p:nvCxnSpPr>
        <p:spPr>
          <a:xfrm>
            <a:off x="5286911" y="3629550"/>
            <a:ext cx="10682" cy="789842"/>
          </a:xfrm>
          <a:prstGeom prst="straightConnector1">
            <a:avLst/>
          </a:prstGeom>
          <a:ln w="76200">
            <a:solidFill>
              <a:schemeClr val="accent4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onnecteur droit avec flèche 40">
            <a:extLst>
              <a:ext uri="{FF2B5EF4-FFF2-40B4-BE49-F238E27FC236}">
                <a16:creationId xmlns:a16="http://schemas.microsoft.com/office/drawing/2014/main" id="{FE008136-231E-CC26-ADCB-20325A810F40}"/>
              </a:ext>
            </a:extLst>
          </p:cNvPr>
          <p:cNvCxnSpPr>
            <a:cxnSpLocks/>
            <a:endCxn id="55" idx="0"/>
          </p:cNvCxnSpPr>
          <p:nvPr/>
        </p:nvCxnSpPr>
        <p:spPr>
          <a:xfrm>
            <a:off x="5308173" y="5033502"/>
            <a:ext cx="1" cy="468544"/>
          </a:xfrm>
          <a:prstGeom prst="straightConnector1">
            <a:avLst/>
          </a:prstGeom>
          <a:ln w="28575">
            <a:solidFill>
              <a:schemeClr val="accent4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Connecteur droit avec flèche 40">
            <a:extLst>
              <a:ext uri="{FF2B5EF4-FFF2-40B4-BE49-F238E27FC236}">
                <a16:creationId xmlns:a16="http://schemas.microsoft.com/office/drawing/2014/main" id="{A551A05F-1D50-89E1-3AFA-5D3DBFF1D793}"/>
              </a:ext>
            </a:extLst>
          </p:cNvPr>
          <p:cNvCxnSpPr>
            <a:cxnSpLocks/>
          </p:cNvCxnSpPr>
          <p:nvPr/>
        </p:nvCxnSpPr>
        <p:spPr>
          <a:xfrm flipH="1">
            <a:off x="7878245" y="3601007"/>
            <a:ext cx="3659" cy="665598"/>
          </a:xfrm>
          <a:prstGeom prst="straightConnector1">
            <a:avLst/>
          </a:prstGeom>
          <a:ln w="28575">
            <a:solidFill>
              <a:schemeClr val="accent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Connecteur droit avec flèche 40">
            <a:extLst>
              <a:ext uri="{FF2B5EF4-FFF2-40B4-BE49-F238E27FC236}">
                <a16:creationId xmlns:a16="http://schemas.microsoft.com/office/drawing/2014/main" id="{77B9F498-6BD4-3D2B-97CB-B2B816493433}"/>
              </a:ext>
            </a:extLst>
          </p:cNvPr>
          <p:cNvCxnSpPr>
            <a:cxnSpLocks/>
            <a:stCxn id="52" idx="2"/>
            <a:endCxn id="50" idx="0"/>
          </p:cNvCxnSpPr>
          <p:nvPr/>
        </p:nvCxnSpPr>
        <p:spPr>
          <a:xfrm>
            <a:off x="2900386" y="3592907"/>
            <a:ext cx="1959" cy="241710"/>
          </a:xfrm>
          <a:prstGeom prst="straightConnector1">
            <a:avLst/>
          </a:prstGeom>
          <a:ln w="76200">
            <a:solidFill>
              <a:schemeClr val="accent4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Connecteur droit avec flèche 40">
            <a:extLst>
              <a:ext uri="{FF2B5EF4-FFF2-40B4-BE49-F238E27FC236}">
                <a16:creationId xmlns:a16="http://schemas.microsoft.com/office/drawing/2014/main" id="{16365100-81B1-8603-A648-DA65A4604533}"/>
              </a:ext>
            </a:extLst>
          </p:cNvPr>
          <p:cNvCxnSpPr>
            <a:cxnSpLocks/>
          </p:cNvCxnSpPr>
          <p:nvPr/>
        </p:nvCxnSpPr>
        <p:spPr>
          <a:xfrm>
            <a:off x="2898426" y="4386201"/>
            <a:ext cx="1959" cy="241710"/>
          </a:xfrm>
          <a:prstGeom prst="straightConnector1">
            <a:avLst/>
          </a:prstGeom>
          <a:ln w="76200">
            <a:solidFill>
              <a:schemeClr val="accent4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Connecteur droit avec flèche 40">
            <a:extLst>
              <a:ext uri="{FF2B5EF4-FFF2-40B4-BE49-F238E27FC236}">
                <a16:creationId xmlns:a16="http://schemas.microsoft.com/office/drawing/2014/main" id="{B869E3EA-3910-5F65-9B9C-B2CAA2B4BDB5}"/>
              </a:ext>
            </a:extLst>
          </p:cNvPr>
          <p:cNvCxnSpPr>
            <a:cxnSpLocks/>
            <a:endCxn id="51" idx="0"/>
          </p:cNvCxnSpPr>
          <p:nvPr/>
        </p:nvCxnSpPr>
        <p:spPr>
          <a:xfrm flipH="1">
            <a:off x="2898426" y="4855231"/>
            <a:ext cx="1959" cy="346961"/>
          </a:xfrm>
          <a:prstGeom prst="straightConnector1">
            <a:avLst/>
          </a:prstGeom>
          <a:ln w="28575">
            <a:solidFill>
              <a:schemeClr val="accent4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ZoneTexte 10">
            <a:extLst>
              <a:ext uri="{FF2B5EF4-FFF2-40B4-BE49-F238E27FC236}">
                <a16:creationId xmlns:a16="http://schemas.microsoft.com/office/drawing/2014/main" id="{FDDF552B-20ED-034F-87B0-8D0041D8C88B}"/>
              </a:ext>
            </a:extLst>
          </p:cNvPr>
          <p:cNvSpPr txBox="1"/>
          <p:nvPr/>
        </p:nvSpPr>
        <p:spPr>
          <a:xfrm>
            <a:off x="6731360" y="3775159"/>
            <a:ext cx="21929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/>
              <a:t>Moteurs électriques</a:t>
            </a:r>
          </a:p>
          <a:p>
            <a:pPr algn="ctr"/>
            <a:r>
              <a:rPr lang="fr-FR" sz="1200" i="1" dirty="0"/>
              <a:t>(train, bus, métros, tramway)</a:t>
            </a:r>
          </a:p>
        </p:txBody>
      </p:sp>
    </p:spTree>
    <p:extLst>
      <p:ext uri="{BB962C8B-B14F-4D97-AF65-F5344CB8AC3E}">
        <p14:creationId xmlns:p14="http://schemas.microsoft.com/office/powerpoint/2010/main" val="257705775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4065</TotalTime>
  <Words>307</Words>
  <Application>Microsoft Office PowerPoint</Application>
  <PresentationFormat>Panoramiczny</PresentationFormat>
  <Paragraphs>101</Paragraphs>
  <Slides>5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Trebuchet MS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aga petitowa</dc:creator>
  <cp:lastModifiedBy>aga petitowa</cp:lastModifiedBy>
  <cp:revision>24</cp:revision>
  <dcterms:created xsi:type="dcterms:W3CDTF">2023-02-03T13:29:12Z</dcterms:created>
  <dcterms:modified xsi:type="dcterms:W3CDTF">2023-03-03T06:36:00Z</dcterms:modified>
</cp:coreProperties>
</file>